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74" r:id="rId2"/>
    <p:sldId id="375" r:id="rId3"/>
    <p:sldId id="376" r:id="rId4"/>
    <p:sldId id="377" r:id="rId5"/>
    <p:sldId id="378" r:id="rId6"/>
    <p:sldId id="379" r:id="rId7"/>
    <p:sldId id="380" r:id="rId8"/>
    <p:sldId id="381" r:id="rId9"/>
    <p:sldId id="382" r:id="rId10"/>
    <p:sldId id="383" r:id="rId11"/>
    <p:sldId id="384" r:id="rId12"/>
    <p:sldId id="396" r:id="rId13"/>
    <p:sldId id="397" r:id="rId14"/>
    <p:sldId id="387" r:id="rId15"/>
    <p:sldId id="388" r:id="rId16"/>
    <p:sldId id="398" r:id="rId17"/>
    <p:sldId id="403" r:id="rId18"/>
    <p:sldId id="399" r:id="rId19"/>
    <p:sldId id="400" r:id="rId20"/>
    <p:sldId id="401" r:id="rId21"/>
    <p:sldId id="402" r:id="rId22"/>
    <p:sldId id="404" r:id="rId23"/>
    <p:sldId id="405" r:id="rId24"/>
    <p:sldId id="406" r:id="rId2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AD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5D3D31-029F-4977-B89F-63BFC689E8C2}" type="datetimeFigureOut">
              <a:rPr lang="nl-NL" smtClean="0"/>
              <a:t>19-07-2018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8A1640-635C-4AE9-8CFD-10DE96766657}" type="slidenum">
              <a:rPr lang="nl-NL" smtClean="0"/>
              <a:t>‹nr.›</a:t>
            </a:fld>
            <a:endParaRPr lang="nl-NL"/>
          </a:p>
        </p:txBody>
      </p:sp>
    </p:spTree>
    <p:extLst>
      <p:ext uri="{BB962C8B-B14F-4D97-AF65-F5344CB8AC3E}">
        <p14:creationId xmlns:p14="http://schemas.microsoft.com/office/powerpoint/2010/main" val="660375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5.emf"/><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blauw">
    <p:bg>
      <p:bgRef idx="1001">
        <a:schemeClr val="bg2"/>
      </p:bgRef>
    </p:bg>
    <p:spTree>
      <p:nvGrpSpPr>
        <p:cNvPr id="1" name=""/>
        <p:cNvGrpSpPr/>
        <p:nvPr/>
      </p:nvGrpSpPr>
      <p:grpSpPr>
        <a:xfrm>
          <a:off x="0" y="0"/>
          <a:ext cx="0" cy="0"/>
          <a:chOff x="0" y="0"/>
          <a:chExt cx="0" cy="0"/>
        </a:xfrm>
      </p:grpSpPr>
      <p:pic>
        <p:nvPicPr>
          <p:cNvPr id="10"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54500" y="1966500"/>
            <a:ext cx="2835000" cy="2925000"/>
          </a:xfrm>
          <a:prstGeom prst="rect">
            <a:avLst/>
          </a:prstGeom>
        </p:spPr>
      </p:pic>
    </p:spTree>
    <p:extLst>
      <p:ext uri="{BB962C8B-B14F-4D97-AF65-F5344CB8AC3E}">
        <p14:creationId xmlns:p14="http://schemas.microsoft.com/office/powerpoint/2010/main" val="107468192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wit">
    <p:spTree>
      <p:nvGrpSpPr>
        <p:cNvPr id="1" name=""/>
        <p:cNvGrpSpPr/>
        <p:nvPr/>
      </p:nvGrpSpPr>
      <p:grpSpPr>
        <a:xfrm>
          <a:off x="0" y="0"/>
          <a:ext cx="0" cy="0"/>
          <a:chOff x="0" y="0"/>
          <a:chExt cx="0" cy="0"/>
        </a:xfrm>
      </p:grpSpPr>
      <p:pic>
        <p:nvPicPr>
          <p:cNvPr id="9" name="Picture 4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54500" y="1966500"/>
            <a:ext cx="2835000" cy="2925000"/>
          </a:xfrm>
          <a:prstGeom prst="rect">
            <a:avLst/>
          </a:prstGeom>
        </p:spPr>
      </p:pic>
    </p:spTree>
    <p:extLst>
      <p:ext uri="{BB962C8B-B14F-4D97-AF65-F5344CB8AC3E}">
        <p14:creationId xmlns:p14="http://schemas.microsoft.com/office/powerpoint/2010/main" val="80391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s inhou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92263" y="1883965"/>
            <a:ext cx="7380137" cy="4281339"/>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Tree>
    <p:extLst>
      <p:ext uri="{BB962C8B-B14F-4D97-AF65-F5344CB8AC3E}">
        <p14:creationId xmlns:p14="http://schemas.microsoft.com/office/powerpoint/2010/main" val="2009057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 met bullets links">
    <p:spTree>
      <p:nvGrpSpPr>
        <p:cNvPr id="1" name=""/>
        <p:cNvGrpSpPr/>
        <p:nvPr/>
      </p:nvGrpSpPr>
      <p:grpSpPr>
        <a:xfrm>
          <a:off x="0" y="0"/>
          <a:ext cx="0" cy="0"/>
          <a:chOff x="0" y="0"/>
          <a:chExt cx="0" cy="0"/>
        </a:xfrm>
      </p:grpSpPr>
      <p:pic>
        <p:nvPicPr>
          <p:cNvPr id="3074" name="Picture 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148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ijdelijke aanduiding voor inhoud 2"/>
          <p:cNvSpPr>
            <a:spLocks noGrp="1"/>
          </p:cNvSpPr>
          <p:nvPr>
            <p:ph idx="1"/>
          </p:nvPr>
        </p:nvSpPr>
        <p:spPr>
          <a:xfrm>
            <a:off x="3034664" y="1628800"/>
            <a:ext cx="5756997" cy="3899544"/>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5" name="Tijdelijke aanduiding voor inhoud 2"/>
          <p:cNvSpPr>
            <a:spLocks noGrp="1"/>
          </p:cNvSpPr>
          <p:nvPr>
            <p:ph idx="10"/>
          </p:nvPr>
        </p:nvSpPr>
        <p:spPr>
          <a:xfrm>
            <a:off x="201185" y="1628800"/>
            <a:ext cx="2498400" cy="3899544"/>
          </a:xfrm>
        </p:spPr>
        <p:txBody>
          <a:bodyPr tIns="216000">
            <a:noAutofit/>
          </a:bodyPr>
          <a:lstStyle>
            <a:lvl1pPr marL="342900" indent="-342900">
              <a:lnSpc>
                <a:spcPct val="100000"/>
              </a:lnSpc>
              <a:spcBef>
                <a:spcPts val="2400"/>
              </a:spcBef>
              <a:buClr>
                <a:schemeClr val="accent1"/>
              </a:buClr>
              <a:buFont typeface="Wingdings" panose="05000000000000000000" pitchFamily="2" charset="2"/>
              <a:buChar char="§"/>
              <a:defRPr sz="1400" b="0">
                <a:solidFill>
                  <a:schemeClr val="accent4"/>
                </a:solidFill>
              </a:defRPr>
            </a:lvl1pPr>
            <a:lvl2pPr marL="342000" indent="-357188">
              <a:lnSpc>
                <a:spcPct val="100000"/>
              </a:lnSpc>
              <a:spcBef>
                <a:spcPts val="0"/>
              </a:spcBef>
              <a:buClr>
                <a:schemeClr val="accent1"/>
              </a:buClr>
              <a:buFont typeface="Wingdings" panose="05000000000000000000" pitchFamily="2" charset="2"/>
              <a:buChar char="§"/>
              <a:defRPr lang="nl-NL" sz="1400" b="0" kern="1200" dirty="0" smtClean="0">
                <a:solidFill>
                  <a:schemeClr val="accent4"/>
                </a:solidFill>
                <a:latin typeface="+mn-lt"/>
                <a:ea typeface="+mn-ea"/>
                <a:cs typeface="+mn-cs"/>
              </a:defRPr>
            </a:lvl2pPr>
            <a:lvl3pPr marL="341313" indent="-341313">
              <a:lnSpc>
                <a:spcPts val="1800"/>
              </a:lnSpc>
              <a:buFont typeface="Wingdings" panose="05000000000000000000" pitchFamily="2" charset="2"/>
              <a:buChar char="§"/>
              <a:defRPr lang="nl-NL" sz="1400" b="0" kern="1200" dirty="0" smtClean="0">
                <a:solidFill>
                  <a:schemeClr val="accent4"/>
                </a:solidFill>
                <a:latin typeface="+mn-lt"/>
                <a:ea typeface="+mn-ea"/>
                <a:cs typeface="+mn-cs"/>
              </a:defRPr>
            </a:lvl3pPr>
            <a:lvl4pPr marL="341313" indent="-341313">
              <a:lnSpc>
                <a:spcPts val="1800"/>
              </a:lnSpc>
              <a:tabLst>
                <a:tab pos="536575" algn="l"/>
              </a:tabLst>
              <a:defRPr lang="nl-NL" sz="1400" b="0" kern="1200" dirty="0" smtClean="0">
                <a:solidFill>
                  <a:schemeClr val="accent4"/>
                </a:solidFill>
                <a:latin typeface="+mn-lt"/>
                <a:ea typeface="+mn-ea"/>
                <a:cs typeface="+mn-cs"/>
              </a:defRPr>
            </a:lvl4pPr>
            <a:lvl5pPr marL="341313" indent="-341313">
              <a:lnSpc>
                <a:spcPts val="1800"/>
              </a:lnSpc>
              <a:tabLst/>
              <a:defRPr lang="nl-NL" sz="1400" b="0" kern="1200" dirty="0">
                <a:solidFill>
                  <a:schemeClr val="accent4"/>
                </a:solidFill>
                <a:latin typeface="+mn-lt"/>
                <a:ea typeface="+mn-ea"/>
                <a:cs typeface="+mn-cs"/>
              </a:defRPr>
            </a:lvl5pPr>
          </a:lstStyle>
          <a:p>
            <a:pPr lvl="0"/>
            <a:r>
              <a:rPr lang="nl-NL"/>
              <a:t>Klik om de modelstijlen te bewerken</a:t>
            </a:r>
          </a:p>
          <a:p>
            <a:pPr lvl="1"/>
            <a:r>
              <a:rPr lang="nl-NL"/>
              <a:t>Tweede niveau</a:t>
            </a:r>
          </a:p>
        </p:txBody>
      </p:sp>
    </p:spTree>
    <p:extLst>
      <p:ext uri="{BB962C8B-B14F-4D97-AF65-F5344CB8AC3E}">
        <p14:creationId xmlns:p14="http://schemas.microsoft.com/office/powerpoint/2010/main" val="66581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 bullets links + lijn">
    <p:spTree>
      <p:nvGrpSpPr>
        <p:cNvPr id="1" name=""/>
        <p:cNvGrpSpPr/>
        <p:nvPr/>
      </p:nvGrpSpPr>
      <p:grpSpPr>
        <a:xfrm>
          <a:off x="0" y="0"/>
          <a:ext cx="0" cy="0"/>
          <a:chOff x="0" y="0"/>
          <a:chExt cx="0" cy="0"/>
        </a:xfrm>
      </p:grpSpPr>
      <p:pic>
        <p:nvPicPr>
          <p:cNvPr id="4098" name="Picture 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534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4" name="Picture 2"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148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ijdelijke aanduiding voor inhoud 2"/>
          <p:cNvSpPr>
            <a:spLocks noGrp="1"/>
          </p:cNvSpPr>
          <p:nvPr>
            <p:ph idx="1"/>
          </p:nvPr>
        </p:nvSpPr>
        <p:spPr>
          <a:xfrm>
            <a:off x="3034664" y="1628800"/>
            <a:ext cx="5756997" cy="3899544"/>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5" name="Tijdelijke aanduiding voor inhoud 2"/>
          <p:cNvSpPr>
            <a:spLocks noGrp="1"/>
          </p:cNvSpPr>
          <p:nvPr>
            <p:ph idx="10"/>
          </p:nvPr>
        </p:nvSpPr>
        <p:spPr>
          <a:xfrm>
            <a:off x="201185" y="1628800"/>
            <a:ext cx="2290345" cy="3899544"/>
          </a:xfrm>
        </p:spPr>
        <p:txBody>
          <a:bodyPr tIns="216000">
            <a:noAutofit/>
          </a:bodyPr>
          <a:lstStyle>
            <a:lvl1pPr marL="342900" indent="-342900">
              <a:lnSpc>
                <a:spcPct val="100000"/>
              </a:lnSpc>
              <a:spcBef>
                <a:spcPts val="2400"/>
              </a:spcBef>
              <a:buClr>
                <a:schemeClr val="accent1"/>
              </a:buClr>
              <a:buFont typeface="Wingdings" panose="05000000000000000000" pitchFamily="2" charset="2"/>
              <a:buChar char="§"/>
              <a:defRPr sz="1400" b="0">
                <a:solidFill>
                  <a:schemeClr val="accent4"/>
                </a:solidFill>
              </a:defRPr>
            </a:lvl1pPr>
            <a:lvl2pPr marL="342000" indent="-357188">
              <a:lnSpc>
                <a:spcPct val="100000"/>
              </a:lnSpc>
              <a:spcBef>
                <a:spcPts val="0"/>
              </a:spcBef>
              <a:buClr>
                <a:schemeClr val="accent1"/>
              </a:buClr>
              <a:buFont typeface="Wingdings" panose="05000000000000000000" pitchFamily="2" charset="2"/>
              <a:buChar char="§"/>
              <a:defRPr lang="nl-NL" sz="1400" b="0" kern="1200" dirty="0" smtClean="0">
                <a:solidFill>
                  <a:schemeClr val="accent4"/>
                </a:solidFill>
                <a:latin typeface="+mn-lt"/>
                <a:ea typeface="+mn-ea"/>
                <a:cs typeface="+mn-cs"/>
              </a:defRPr>
            </a:lvl2pPr>
            <a:lvl3pPr marL="341313" indent="-341313">
              <a:lnSpc>
                <a:spcPts val="1800"/>
              </a:lnSpc>
              <a:buFont typeface="Wingdings" panose="05000000000000000000" pitchFamily="2" charset="2"/>
              <a:buChar char="§"/>
              <a:defRPr lang="nl-NL" sz="1400" b="0" kern="1200" dirty="0" smtClean="0">
                <a:solidFill>
                  <a:schemeClr val="accent4"/>
                </a:solidFill>
                <a:latin typeface="+mn-lt"/>
                <a:ea typeface="+mn-ea"/>
                <a:cs typeface="+mn-cs"/>
              </a:defRPr>
            </a:lvl3pPr>
            <a:lvl4pPr marL="341313" indent="-341313">
              <a:lnSpc>
                <a:spcPts val="1800"/>
              </a:lnSpc>
              <a:tabLst>
                <a:tab pos="536575" algn="l"/>
              </a:tabLst>
              <a:defRPr lang="nl-NL" sz="1400" b="0" kern="1200" dirty="0" smtClean="0">
                <a:solidFill>
                  <a:schemeClr val="accent4"/>
                </a:solidFill>
                <a:latin typeface="+mn-lt"/>
                <a:ea typeface="+mn-ea"/>
                <a:cs typeface="+mn-cs"/>
              </a:defRPr>
            </a:lvl4pPr>
            <a:lvl5pPr marL="341313" indent="-341313">
              <a:lnSpc>
                <a:spcPts val="1800"/>
              </a:lnSpc>
              <a:tabLst/>
              <a:defRPr lang="nl-NL" sz="1400" b="0" kern="1200" dirty="0">
                <a:solidFill>
                  <a:schemeClr val="accent4"/>
                </a:solidFill>
                <a:latin typeface="+mn-lt"/>
                <a:ea typeface="+mn-ea"/>
                <a:cs typeface="+mn-cs"/>
              </a:defRPr>
            </a:lvl5pPr>
          </a:lstStyle>
          <a:p>
            <a:pPr lvl="0"/>
            <a:r>
              <a:rPr lang="nl-NL"/>
              <a:t>Klik om de modelstijlen te bewerken</a:t>
            </a:r>
          </a:p>
          <a:p>
            <a:pPr lvl="1"/>
            <a:r>
              <a:rPr lang="nl-NL"/>
              <a:t>Tweede niveau</a:t>
            </a:r>
          </a:p>
        </p:txBody>
      </p:sp>
      <p:pic>
        <p:nvPicPr>
          <p:cNvPr id="7"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195736" y="1722693"/>
            <a:ext cx="348750" cy="4068507"/>
          </a:xfrm>
          <a:prstGeom prst="rect">
            <a:avLst/>
          </a:prstGeom>
        </p:spPr>
      </p:pic>
    </p:spTree>
    <p:extLst>
      <p:ext uri="{BB962C8B-B14F-4D97-AF65-F5344CB8AC3E}">
        <p14:creationId xmlns:p14="http://schemas.microsoft.com/office/powerpoint/2010/main" val="208755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 bullet links blauw vlak">
    <p:spTree>
      <p:nvGrpSpPr>
        <p:cNvPr id="1" name=""/>
        <p:cNvGrpSpPr/>
        <p:nvPr/>
      </p:nvGrpSpPr>
      <p:grpSpPr>
        <a:xfrm>
          <a:off x="0" y="0"/>
          <a:ext cx="0" cy="0"/>
          <a:chOff x="0" y="0"/>
          <a:chExt cx="0" cy="0"/>
        </a:xfrm>
      </p:grpSpPr>
      <p:sp>
        <p:nvSpPr>
          <p:cNvPr id="2" name="Rechthoek 1"/>
          <p:cNvSpPr/>
          <p:nvPr userDrawn="1"/>
        </p:nvSpPr>
        <p:spPr>
          <a:xfrm>
            <a:off x="0" y="0"/>
            <a:ext cx="269979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122" name="Picture 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6017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4" name="Picture 2" hidden="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148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ijdelijke aanduiding voor inhoud 2"/>
          <p:cNvSpPr>
            <a:spLocks noGrp="1"/>
          </p:cNvSpPr>
          <p:nvPr>
            <p:ph idx="1"/>
          </p:nvPr>
        </p:nvSpPr>
        <p:spPr>
          <a:xfrm>
            <a:off x="3034664" y="1628800"/>
            <a:ext cx="5756997" cy="3899544"/>
          </a:xfrm>
        </p:spPr>
        <p:txBody>
          <a:bodyPr>
            <a:noAutofit/>
          </a:bodyPr>
          <a:lstStyle>
            <a:lvl1pPr marL="0" indent="0">
              <a:lnSpc>
                <a:spcPts val="3100"/>
              </a:lnSpc>
              <a:spcBef>
                <a:spcPts val="0"/>
              </a:spcBef>
              <a:buNone/>
              <a:defRPr sz="2400" b="1"/>
            </a:lvl1pPr>
            <a:lvl2pPr marL="3175" indent="0">
              <a:lnSpc>
                <a:spcPts val="1800"/>
              </a:lnSpc>
              <a:spcBef>
                <a:spcPts val="0"/>
              </a:spcBef>
              <a:buNone/>
              <a:defRPr/>
            </a:lvl2pPr>
            <a:lvl3pPr marL="228600" indent="-228600">
              <a:lnSpc>
                <a:spcPts val="1800"/>
              </a:lnSpc>
              <a:buFont typeface="Wingdings" panose="05000000000000000000" pitchFamily="2" charset="2"/>
              <a:buChar char="§"/>
              <a:defRPr/>
            </a:lvl3pPr>
            <a:lvl4pPr marL="534988" indent="-228600">
              <a:lnSpc>
                <a:spcPts val="1800"/>
              </a:lnSpc>
              <a:tabLst>
                <a:tab pos="536575" algn="l"/>
              </a:tabLst>
              <a:defRPr/>
            </a:lvl4pPr>
            <a:lvl5pPr marL="804863" indent="-234950">
              <a:lnSpc>
                <a:spcPts val="1800"/>
              </a:lnSpc>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5" name="Tijdelijke aanduiding voor inhoud 2"/>
          <p:cNvSpPr>
            <a:spLocks noGrp="1"/>
          </p:cNvSpPr>
          <p:nvPr>
            <p:ph idx="10"/>
          </p:nvPr>
        </p:nvSpPr>
        <p:spPr>
          <a:xfrm>
            <a:off x="201185" y="1628800"/>
            <a:ext cx="2498607" cy="3899544"/>
          </a:xfrm>
        </p:spPr>
        <p:txBody>
          <a:bodyPr tIns="216000">
            <a:noAutofit/>
          </a:bodyPr>
          <a:lstStyle>
            <a:lvl1pPr marL="342900" indent="-342900">
              <a:lnSpc>
                <a:spcPct val="100000"/>
              </a:lnSpc>
              <a:spcBef>
                <a:spcPts val="2400"/>
              </a:spcBef>
              <a:buClr>
                <a:schemeClr val="bg1"/>
              </a:buClr>
              <a:buFont typeface="Wingdings" panose="05000000000000000000" pitchFamily="2" charset="2"/>
              <a:buChar char="§"/>
              <a:defRPr sz="1400" b="0">
                <a:solidFill>
                  <a:schemeClr val="bg1"/>
                </a:solidFill>
              </a:defRPr>
            </a:lvl1pPr>
            <a:lvl2pPr marL="342000" indent="-357188">
              <a:lnSpc>
                <a:spcPct val="100000"/>
              </a:lnSpc>
              <a:spcBef>
                <a:spcPts val="0"/>
              </a:spcBef>
              <a:buClr>
                <a:schemeClr val="bg1"/>
              </a:buClr>
              <a:buFont typeface="Wingdings" panose="05000000000000000000" pitchFamily="2" charset="2"/>
              <a:buChar char="§"/>
              <a:defRPr lang="nl-NL" sz="1400" b="0" kern="1200" dirty="0" smtClean="0">
                <a:solidFill>
                  <a:schemeClr val="bg1"/>
                </a:solidFill>
                <a:latin typeface="+mn-lt"/>
                <a:ea typeface="+mn-ea"/>
                <a:cs typeface="+mn-cs"/>
              </a:defRPr>
            </a:lvl2pPr>
            <a:lvl3pPr marL="341313" indent="-341313">
              <a:lnSpc>
                <a:spcPts val="1800"/>
              </a:lnSpc>
              <a:buFont typeface="Wingdings" panose="05000000000000000000" pitchFamily="2" charset="2"/>
              <a:buChar char="§"/>
              <a:defRPr lang="nl-NL" sz="1400" b="0" kern="1200" dirty="0" smtClean="0">
                <a:solidFill>
                  <a:schemeClr val="accent4"/>
                </a:solidFill>
                <a:latin typeface="+mn-lt"/>
                <a:ea typeface="+mn-ea"/>
                <a:cs typeface="+mn-cs"/>
              </a:defRPr>
            </a:lvl3pPr>
            <a:lvl4pPr marL="341313" indent="-341313">
              <a:lnSpc>
                <a:spcPts val="1800"/>
              </a:lnSpc>
              <a:tabLst>
                <a:tab pos="536575" algn="l"/>
              </a:tabLst>
              <a:defRPr lang="nl-NL" sz="1400" b="0" kern="1200" dirty="0" smtClean="0">
                <a:solidFill>
                  <a:schemeClr val="accent4"/>
                </a:solidFill>
                <a:latin typeface="+mn-lt"/>
                <a:ea typeface="+mn-ea"/>
                <a:cs typeface="+mn-cs"/>
              </a:defRPr>
            </a:lvl4pPr>
            <a:lvl5pPr marL="341313" indent="-341313">
              <a:lnSpc>
                <a:spcPts val="1800"/>
              </a:lnSpc>
              <a:tabLst/>
              <a:defRPr lang="nl-NL" sz="1400" b="0" kern="1200" dirty="0">
                <a:solidFill>
                  <a:schemeClr val="accent4"/>
                </a:solidFill>
                <a:latin typeface="+mn-lt"/>
                <a:ea typeface="+mn-ea"/>
                <a:cs typeface="+mn-cs"/>
              </a:defRPr>
            </a:lvl5pPr>
          </a:lstStyle>
          <a:p>
            <a:pPr lvl="0"/>
            <a:r>
              <a:rPr lang="nl-NL"/>
              <a:t>Klik om de modelstijlen te bewerken</a:t>
            </a:r>
          </a:p>
          <a:p>
            <a:pPr lvl="1"/>
            <a:r>
              <a:rPr lang="nl-NL"/>
              <a:t>Tweede niveau</a:t>
            </a:r>
          </a:p>
        </p:txBody>
      </p:sp>
    </p:spTree>
    <p:extLst>
      <p:ext uri="{BB962C8B-B14F-4D97-AF65-F5344CB8AC3E}">
        <p14:creationId xmlns:p14="http://schemas.microsoft.com/office/powerpoint/2010/main" val="311490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 + titel wi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72831" y="3154253"/>
            <a:ext cx="6912768" cy="2952328"/>
          </a:xfrm>
        </p:spPr>
        <p:txBody>
          <a:bodyPr>
            <a:noAutofit/>
          </a:bodyPr>
          <a:lstStyle>
            <a:lvl1pPr marL="0" indent="0">
              <a:lnSpc>
                <a:spcPts val="3100"/>
              </a:lnSpc>
              <a:spcBef>
                <a:spcPts val="0"/>
              </a:spcBef>
              <a:buNone/>
              <a:defRPr sz="1800" b="1">
                <a:solidFill>
                  <a:schemeClr val="accent2"/>
                </a:solidFill>
              </a:defRPr>
            </a:lvl1pPr>
            <a:lvl2pPr marL="3175" indent="0">
              <a:lnSpc>
                <a:spcPts val="1800"/>
              </a:lnSpc>
              <a:spcBef>
                <a:spcPts val="0"/>
              </a:spcBef>
              <a:buNone/>
              <a:defRPr>
                <a:solidFill>
                  <a:schemeClr val="accent2"/>
                </a:solidFill>
              </a:defRPr>
            </a:lvl2pPr>
            <a:lvl3pPr marL="228600" indent="-228600">
              <a:lnSpc>
                <a:spcPts val="1800"/>
              </a:lnSpc>
              <a:buFont typeface="Wingdings" panose="05000000000000000000" pitchFamily="2" charset="2"/>
              <a:buChar char="§"/>
              <a:defRPr>
                <a:solidFill>
                  <a:schemeClr val="accent2"/>
                </a:solidFill>
              </a:defRPr>
            </a:lvl3pPr>
            <a:lvl4pPr marL="534988" indent="-228600">
              <a:lnSpc>
                <a:spcPts val="1800"/>
              </a:lnSpc>
              <a:tabLst>
                <a:tab pos="536575" algn="l"/>
              </a:tabLst>
              <a:defRPr>
                <a:solidFill>
                  <a:schemeClr val="accent2"/>
                </a:solidFill>
              </a:defRPr>
            </a:lvl4pPr>
            <a:lvl5pPr marL="804863" indent="-234950">
              <a:lnSpc>
                <a:spcPts val="1800"/>
              </a:lnSpc>
              <a:defRPr>
                <a:solidFill>
                  <a:schemeClr val="accent2"/>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Picture 4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123" y="287976"/>
            <a:ext cx="950606" cy="980784"/>
          </a:xfrm>
          <a:prstGeom prst="rect">
            <a:avLst/>
          </a:prstGeom>
        </p:spPr>
      </p:pic>
      <p:sp>
        <p:nvSpPr>
          <p:cNvPr id="2" name="Titel 1"/>
          <p:cNvSpPr>
            <a:spLocks noGrp="1"/>
          </p:cNvSpPr>
          <p:nvPr>
            <p:ph type="title"/>
          </p:nvPr>
        </p:nvSpPr>
        <p:spPr>
          <a:xfrm>
            <a:off x="1572831" y="1205518"/>
            <a:ext cx="6095513" cy="1786210"/>
          </a:xfrm>
        </p:spPr>
        <p:txBody>
          <a:bodyPr>
            <a:noAutofit/>
          </a:bodyPr>
          <a:lstStyle>
            <a:lvl1pPr algn="l">
              <a:defRPr sz="6000" b="1"/>
            </a:lvl1pPr>
          </a:lstStyle>
          <a:p>
            <a:r>
              <a:rPr lang="nl-NL"/>
              <a:t>Klik om de stijl te bewerken</a:t>
            </a:r>
            <a:endParaRPr lang="nl-NL" dirty="0"/>
          </a:p>
        </p:txBody>
      </p:sp>
    </p:spTree>
    <p:extLst>
      <p:ext uri="{BB962C8B-B14F-4D97-AF65-F5344CB8AC3E}">
        <p14:creationId xmlns:p14="http://schemas.microsoft.com/office/powerpoint/2010/main" val="1177881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 + titel blauw">
    <p:bg>
      <p:bgRef idx="1001">
        <a:schemeClr val="bg2"/>
      </p:bgRef>
    </p:bg>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572831" y="3154253"/>
            <a:ext cx="6912768" cy="2952328"/>
          </a:xfrm>
        </p:spPr>
        <p:txBody>
          <a:bodyPr>
            <a:noAutofit/>
          </a:bodyPr>
          <a:lstStyle>
            <a:lvl1pPr marL="0" indent="0">
              <a:lnSpc>
                <a:spcPts val="3100"/>
              </a:lnSpc>
              <a:spcBef>
                <a:spcPts val="0"/>
              </a:spcBef>
              <a:buNone/>
              <a:defRPr sz="1800" b="1">
                <a:solidFill>
                  <a:schemeClr val="tx1"/>
                </a:solidFill>
              </a:defRPr>
            </a:lvl1pPr>
            <a:lvl2pPr marL="3175" indent="0">
              <a:lnSpc>
                <a:spcPts val="1800"/>
              </a:lnSpc>
              <a:spcBef>
                <a:spcPts val="0"/>
              </a:spcBef>
              <a:buNone/>
              <a:defRPr>
                <a:solidFill>
                  <a:schemeClr val="tx1"/>
                </a:solidFill>
              </a:defRPr>
            </a:lvl2pPr>
            <a:lvl3pPr marL="228600" indent="-228600">
              <a:lnSpc>
                <a:spcPts val="1800"/>
              </a:lnSpc>
              <a:buFont typeface="Wingdings" panose="05000000000000000000" pitchFamily="2" charset="2"/>
              <a:buChar char="§"/>
              <a:defRPr>
                <a:solidFill>
                  <a:schemeClr val="tx1"/>
                </a:solidFill>
              </a:defRPr>
            </a:lvl3pPr>
            <a:lvl4pPr marL="534988" indent="-228600">
              <a:lnSpc>
                <a:spcPts val="1800"/>
              </a:lnSpc>
              <a:tabLst>
                <a:tab pos="536575" algn="l"/>
              </a:tabLst>
              <a:defRPr>
                <a:solidFill>
                  <a:schemeClr val="tx1"/>
                </a:solidFill>
              </a:defRPr>
            </a:lvl4pPr>
            <a:lvl5pPr marL="804863" indent="-234950">
              <a:lnSpc>
                <a:spcPts val="1800"/>
              </a:lnSpc>
              <a:defRPr>
                <a:solidFill>
                  <a:schemeClr val="tx1"/>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1572831" y="1205518"/>
            <a:ext cx="6095513" cy="1786210"/>
          </a:xfrm>
        </p:spPr>
        <p:txBody>
          <a:bodyPr>
            <a:noAutofit/>
          </a:bodyPr>
          <a:lstStyle>
            <a:lvl1pPr algn="l">
              <a:defRPr sz="6000" b="1"/>
            </a:lvl1pPr>
          </a:lstStyle>
          <a:p>
            <a:r>
              <a:rPr lang="nl-NL"/>
              <a:t>Klik om de stijl te bewerken</a:t>
            </a:r>
            <a:endParaRPr lang="nl-NL"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6329" y="287976"/>
            <a:ext cx="950400" cy="980571"/>
          </a:xfrm>
          <a:prstGeom prst="rect">
            <a:avLst/>
          </a:prstGeom>
        </p:spPr>
      </p:pic>
    </p:spTree>
    <p:extLst>
      <p:ext uri="{BB962C8B-B14F-4D97-AF65-F5344CB8AC3E}">
        <p14:creationId xmlns:p14="http://schemas.microsoft.com/office/powerpoint/2010/main" val="10883708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DFD5E-95F3-4227-8C5B-DF8E3BCE344A}" type="datetimeFigureOut">
              <a:rPr lang="nl-NL" smtClean="0"/>
              <a:t>19-07-2018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14B2F-D470-406E-A5AC-98496B2E1B1D}" type="slidenum">
              <a:rPr lang="nl-NL" smtClean="0"/>
              <a:t>‹nr.›</a:t>
            </a:fld>
            <a:endParaRPr lang="nl-NL"/>
          </a:p>
        </p:txBody>
      </p:sp>
    </p:spTree>
    <p:extLst>
      <p:ext uri="{BB962C8B-B14F-4D97-AF65-F5344CB8AC3E}">
        <p14:creationId xmlns:p14="http://schemas.microsoft.com/office/powerpoint/2010/main" val="2394568878"/>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9" r:id="rId4"/>
    <p:sldLayoutId id="2147483660" r:id="rId5"/>
    <p:sldLayoutId id="2147483661" r:id="rId6"/>
    <p:sldLayoutId id="2147483662" r:id="rId7"/>
    <p:sldLayoutId id="2147483663"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342900" indent="-342900">
              <a:buFont typeface="Arial" panose="020B0604020202020204" pitchFamily="34" charset="0"/>
              <a:buChar char="•"/>
            </a:pPr>
            <a:endParaRPr lang="nl-NL" sz="1800" b="0" dirty="0">
              <a:solidFill>
                <a:schemeClr val="accent2"/>
              </a:solidFill>
            </a:endParaRPr>
          </a:p>
          <a:p>
            <a:pPr marL="342900" indent="-342900" algn="ctr">
              <a:buFont typeface="Arial" panose="020B0604020202020204" pitchFamily="34" charset="0"/>
              <a:buChar char="•"/>
            </a:pPr>
            <a:endParaRPr lang="nl-NL" sz="1800" b="0" dirty="0">
              <a:solidFill>
                <a:schemeClr val="accent2"/>
              </a:solidFill>
            </a:endParaRPr>
          </a:p>
          <a:p>
            <a:pPr algn="ctr"/>
            <a:r>
              <a:rPr lang="nl-NL" sz="2800" dirty="0"/>
              <a:t>WET BESCHERMING BEDRIJFSGEHEIMEN</a:t>
            </a:r>
          </a:p>
          <a:p>
            <a:pPr algn="ctr"/>
            <a:r>
              <a:rPr lang="nl-NL" sz="2800" dirty="0">
                <a:solidFill>
                  <a:srgbClr val="516A8B"/>
                </a:solidFill>
              </a:rPr>
              <a:t>(Wbb)</a:t>
            </a:r>
          </a:p>
          <a:p>
            <a:pPr algn="ctr"/>
            <a:endParaRPr lang="nl-NL" sz="2800" dirty="0">
              <a:solidFill>
                <a:srgbClr val="516A8B"/>
              </a:solidFill>
            </a:endParaRPr>
          </a:p>
          <a:p>
            <a:pPr algn="ctr"/>
            <a:endParaRPr lang="nl-NL" sz="2800" dirty="0">
              <a:solidFill>
                <a:srgbClr val="516A8B"/>
              </a:solidFill>
            </a:endParaRPr>
          </a:p>
          <a:p>
            <a:pPr algn="ctr"/>
            <a:r>
              <a:rPr lang="nl-NL" sz="2800" dirty="0">
                <a:solidFill>
                  <a:srgbClr val="516A8B"/>
                </a:solidFill>
              </a:rPr>
              <a:t>Dirk Visser</a:t>
            </a:r>
          </a:p>
        </p:txBody>
      </p:sp>
    </p:spTree>
    <p:extLst>
      <p:ext uri="{BB962C8B-B14F-4D97-AF65-F5344CB8AC3E}">
        <p14:creationId xmlns:p14="http://schemas.microsoft.com/office/powerpoint/2010/main" val="1962908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a:xfrm>
            <a:off x="3034664" y="1628800"/>
            <a:ext cx="5756997" cy="3899544"/>
          </a:xfrm>
        </p:spPr>
        <p:txBody>
          <a:bodyPr/>
          <a:lstStyle/>
          <a:p>
            <a:endParaRPr lang="nl-NL" sz="1800" b="0" dirty="0"/>
          </a:p>
          <a:p>
            <a:r>
              <a:rPr lang="nl-NL" sz="1800" b="0" dirty="0"/>
              <a:t> </a:t>
            </a:r>
          </a:p>
          <a:p>
            <a:endParaRPr lang="nl-NL" sz="1800" b="0" dirty="0"/>
          </a:p>
        </p:txBody>
      </p:sp>
      <p:sp>
        <p:nvSpPr>
          <p:cNvPr id="4" name="Rechthoek 3">
            <a:extLst>
              <a:ext uri="{FF2B5EF4-FFF2-40B4-BE49-F238E27FC236}">
                <a16:creationId xmlns:a16="http://schemas.microsoft.com/office/drawing/2014/main" id="{9B31C03A-9F36-4C18-8CCF-16EE24CBFDBC}"/>
              </a:ext>
            </a:extLst>
          </p:cNvPr>
          <p:cNvSpPr/>
          <p:nvPr/>
        </p:nvSpPr>
        <p:spPr>
          <a:xfrm>
            <a:off x="3131840" y="1412777"/>
            <a:ext cx="5220072" cy="4524315"/>
          </a:xfrm>
          <a:prstGeom prst="rect">
            <a:avLst/>
          </a:prstGeom>
        </p:spPr>
        <p:txBody>
          <a:bodyPr wrap="square">
            <a:spAutoFit/>
          </a:bodyPr>
          <a:lstStyle/>
          <a:p>
            <a:r>
              <a:rPr lang="nl-NL" b="1" dirty="0"/>
              <a:t>bedrijfsgeheim</a:t>
            </a:r>
            <a:r>
              <a:rPr lang="nl-NL" dirty="0"/>
              <a:t>: </a:t>
            </a:r>
          </a:p>
          <a:p>
            <a:r>
              <a:rPr lang="nl-NL" dirty="0"/>
              <a:t>informatie die aan de volgende voorwaarden voldoet:</a:t>
            </a:r>
          </a:p>
          <a:p>
            <a:r>
              <a:rPr lang="nl-NL" dirty="0"/>
              <a:t> </a:t>
            </a:r>
          </a:p>
          <a:p>
            <a:pPr marL="342900" indent="-342900">
              <a:buAutoNum type="alphaLcPeriod"/>
            </a:pPr>
            <a:r>
              <a:rPr lang="nl-NL" dirty="0"/>
              <a:t>zij is </a:t>
            </a:r>
            <a:r>
              <a:rPr lang="nl-NL" b="1" dirty="0"/>
              <a:t>geheim</a:t>
            </a:r>
            <a:r>
              <a:rPr lang="nl-NL" dirty="0"/>
              <a:t> in die zin dat zij, in haar geheel dan wel in de juiste samenstelling en ordening van haar bestanddelen, niet algemeen bekend is bij of gemakkelijk toegankelijk is voor degenen binnen de kringen die zich gewoonlijk bezighouden met dergelijke informatie;</a:t>
            </a:r>
          </a:p>
          <a:p>
            <a:pPr marL="342900" indent="-342900">
              <a:buAutoNum type="alphaLcPeriod"/>
            </a:pPr>
            <a:endParaRPr lang="nl-NL" dirty="0"/>
          </a:p>
          <a:p>
            <a:pPr marL="342900" indent="-342900">
              <a:buAutoNum type="alphaLcPeriod"/>
            </a:pPr>
            <a:r>
              <a:rPr lang="nl-NL" dirty="0"/>
              <a:t>zij bezit </a:t>
            </a:r>
            <a:r>
              <a:rPr lang="nl-NL" b="1" dirty="0"/>
              <a:t>handelswaarde</a:t>
            </a:r>
            <a:r>
              <a:rPr lang="nl-NL" dirty="0"/>
              <a:t> omdat zij geheim is, en</a:t>
            </a:r>
          </a:p>
          <a:p>
            <a:pPr marL="342900" indent="-342900">
              <a:buAutoNum type="alphaLcPeriod"/>
            </a:pPr>
            <a:endParaRPr lang="nl-NL" dirty="0"/>
          </a:p>
          <a:p>
            <a:pPr marL="342900" indent="-342900">
              <a:buAutoNum type="alphaLcPeriod"/>
            </a:pPr>
            <a:r>
              <a:rPr lang="nl-NL" dirty="0"/>
              <a:t>zij is door degene die daar rechtmatig over beschikt, onderworpen aan </a:t>
            </a:r>
            <a:r>
              <a:rPr lang="nl-NL" b="1" dirty="0"/>
              <a:t>redelijke maatregelen</a:t>
            </a:r>
            <a:r>
              <a:rPr lang="nl-NL" dirty="0"/>
              <a:t>, gezien de omstandigheden, </a:t>
            </a:r>
            <a:r>
              <a:rPr lang="nl-NL" b="1" dirty="0"/>
              <a:t>om deze geheim te houden</a:t>
            </a:r>
            <a:r>
              <a:rPr lang="nl-NL" dirty="0"/>
              <a:t>; </a:t>
            </a:r>
          </a:p>
        </p:txBody>
      </p:sp>
      <p:sp>
        <p:nvSpPr>
          <p:cNvPr id="7" name="Tijdelijke aanduiding voor inhoud 2">
            <a:extLst>
              <a:ext uri="{FF2B5EF4-FFF2-40B4-BE49-F238E27FC236}">
                <a16:creationId xmlns:a16="http://schemas.microsoft.com/office/drawing/2014/main" id="{C7AC655C-74A1-4BA2-8F94-1D2B0E60E533}"/>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Begripsbepalingen</a:t>
            </a:r>
          </a:p>
          <a:p>
            <a:pPr marL="182563" indent="-182563"/>
            <a:r>
              <a:rPr lang="nl-NL" sz="1800" dirty="0"/>
              <a:t>Artikel 1</a:t>
            </a:r>
            <a:br>
              <a:rPr lang="nl-NL" sz="1800" dirty="0"/>
            </a:br>
            <a:endParaRPr lang="nl-NL" sz="1800" dirty="0"/>
          </a:p>
        </p:txBody>
      </p:sp>
    </p:spTree>
    <p:extLst>
      <p:ext uri="{BB962C8B-B14F-4D97-AF65-F5344CB8AC3E}">
        <p14:creationId xmlns:p14="http://schemas.microsoft.com/office/powerpoint/2010/main" val="2701182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a:xfrm>
            <a:off x="3034664" y="1628800"/>
            <a:ext cx="5756997" cy="3899544"/>
          </a:xfrm>
        </p:spPr>
        <p:txBody>
          <a:bodyPr/>
          <a:lstStyle/>
          <a:p>
            <a:endParaRPr lang="nl-NL" sz="1800" b="0" dirty="0"/>
          </a:p>
          <a:p>
            <a:r>
              <a:rPr lang="nl-NL" sz="1800" b="0" dirty="0"/>
              <a:t> </a:t>
            </a:r>
          </a:p>
          <a:p>
            <a:endParaRPr lang="nl-NL" sz="1800" b="0" dirty="0"/>
          </a:p>
        </p:txBody>
      </p:sp>
      <p:sp>
        <p:nvSpPr>
          <p:cNvPr id="4" name="Rechthoek 3">
            <a:extLst>
              <a:ext uri="{FF2B5EF4-FFF2-40B4-BE49-F238E27FC236}">
                <a16:creationId xmlns:a16="http://schemas.microsoft.com/office/drawing/2014/main" id="{0A4798B4-81F8-4774-9D33-91EE0E53A724}"/>
              </a:ext>
            </a:extLst>
          </p:cNvPr>
          <p:cNvSpPr/>
          <p:nvPr/>
        </p:nvSpPr>
        <p:spPr>
          <a:xfrm>
            <a:off x="3491880" y="1988840"/>
            <a:ext cx="4572000" cy="3139321"/>
          </a:xfrm>
          <a:prstGeom prst="rect">
            <a:avLst/>
          </a:prstGeom>
        </p:spPr>
        <p:txBody>
          <a:bodyPr>
            <a:spAutoFit/>
          </a:bodyPr>
          <a:lstStyle/>
          <a:p>
            <a:r>
              <a:rPr lang="nl-NL" b="1" dirty="0"/>
              <a:t>houder van het bedrijfsgeheim: </a:t>
            </a:r>
          </a:p>
          <a:p>
            <a:endParaRPr lang="nl-NL" dirty="0"/>
          </a:p>
          <a:p>
            <a:r>
              <a:rPr lang="nl-NL" dirty="0"/>
              <a:t>iedere natuurlijke persoon of rechtspersoon die </a:t>
            </a:r>
            <a:r>
              <a:rPr lang="nl-NL" b="1" dirty="0"/>
              <a:t>rechtmatig over een bedrijfsgeheim beschikt</a:t>
            </a:r>
            <a:r>
              <a:rPr lang="nl-NL" dirty="0"/>
              <a:t>; </a:t>
            </a:r>
          </a:p>
          <a:p>
            <a:endParaRPr lang="nl-NL" dirty="0"/>
          </a:p>
          <a:p>
            <a:endParaRPr lang="nl-NL" dirty="0"/>
          </a:p>
          <a:p>
            <a:endParaRPr lang="nl-NL" dirty="0"/>
          </a:p>
          <a:p>
            <a:endParaRPr lang="nl-NL" dirty="0"/>
          </a:p>
          <a:p>
            <a:endParaRPr lang="nl-NL" dirty="0"/>
          </a:p>
          <a:p>
            <a:r>
              <a:rPr lang="nl-NL" i="1" dirty="0"/>
              <a:t>[iedere licentienemer?]</a:t>
            </a:r>
          </a:p>
        </p:txBody>
      </p:sp>
      <p:sp>
        <p:nvSpPr>
          <p:cNvPr id="7" name="Tijdelijke aanduiding voor inhoud 2">
            <a:extLst>
              <a:ext uri="{FF2B5EF4-FFF2-40B4-BE49-F238E27FC236}">
                <a16:creationId xmlns:a16="http://schemas.microsoft.com/office/drawing/2014/main" id="{E4EE0A35-B497-4548-9092-7011E8B87E29}"/>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Begripsbepalingen</a:t>
            </a:r>
            <a:br>
              <a:rPr lang="nl-NL" sz="1800" dirty="0"/>
            </a:br>
            <a:endParaRPr lang="nl-NL" sz="1800" dirty="0"/>
          </a:p>
        </p:txBody>
      </p:sp>
    </p:spTree>
    <p:extLst>
      <p:ext uri="{BB962C8B-B14F-4D97-AF65-F5344CB8AC3E}">
        <p14:creationId xmlns:p14="http://schemas.microsoft.com/office/powerpoint/2010/main" val="73088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a:xfrm>
            <a:off x="3034664" y="1628800"/>
            <a:ext cx="5756997" cy="3899544"/>
          </a:xfrm>
        </p:spPr>
        <p:txBody>
          <a:bodyPr/>
          <a:lstStyle/>
          <a:p>
            <a:endParaRPr lang="nl-NL" sz="1800" b="0" dirty="0"/>
          </a:p>
          <a:p>
            <a:r>
              <a:rPr lang="nl-NL" sz="1800" b="0" dirty="0"/>
              <a:t> </a:t>
            </a:r>
          </a:p>
          <a:p>
            <a:endParaRPr lang="nl-NL" sz="1800" b="0" dirty="0"/>
          </a:p>
        </p:txBody>
      </p:sp>
      <p:sp>
        <p:nvSpPr>
          <p:cNvPr id="4" name="Rechthoek 3">
            <a:extLst>
              <a:ext uri="{FF2B5EF4-FFF2-40B4-BE49-F238E27FC236}">
                <a16:creationId xmlns:a16="http://schemas.microsoft.com/office/drawing/2014/main" id="{0A4798B4-81F8-4774-9D33-91EE0E53A724}"/>
              </a:ext>
            </a:extLst>
          </p:cNvPr>
          <p:cNvSpPr/>
          <p:nvPr/>
        </p:nvSpPr>
        <p:spPr>
          <a:xfrm>
            <a:off x="3491880" y="1988840"/>
            <a:ext cx="4680520" cy="3139321"/>
          </a:xfrm>
          <a:prstGeom prst="rect">
            <a:avLst/>
          </a:prstGeom>
        </p:spPr>
        <p:txBody>
          <a:bodyPr wrap="square">
            <a:spAutoFit/>
          </a:bodyPr>
          <a:lstStyle/>
          <a:p>
            <a:r>
              <a:rPr lang="nl-NL" b="1" dirty="0"/>
              <a:t>inbreukmakende goederen: </a:t>
            </a:r>
          </a:p>
          <a:p>
            <a:endParaRPr lang="nl-NL" dirty="0"/>
          </a:p>
          <a:p>
            <a:r>
              <a:rPr lang="nl-NL" dirty="0"/>
              <a:t>goederen waarvan het ontwerp, de kenmerken, de werking, het productieproces of het in de handel brengen </a:t>
            </a:r>
            <a:r>
              <a:rPr lang="nl-NL" b="1" dirty="0"/>
              <a:t>aanzienlijk voordeel </a:t>
            </a:r>
            <a:r>
              <a:rPr lang="nl-NL" dirty="0"/>
              <a:t>heeft of hebben bij bedrijfsgeheimen die onrechtmatig zijn verkregen, gebruikt of openbaar gemaakt;</a:t>
            </a:r>
          </a:p>
          <a:p>
            <a:endParaRPr lang="nl-NL" dirty="0"/>
          </a:p>
          <a:p>
            <a:endParaRPr lang="nl-NL" dirty="0"/>
          </a:p>
          <a:p>
            <a:endParaRPr lang="nl-NL" dirty="0"/>
          </a:p>
          <a:p>
            <a:r>
              <a:rPr lang="nl-NL" i="1" dirty="0"/>
              <a:t>[aanzienlijk voordeel?]</a:t>
            </a:r>
          </a:p>
        </p:txBody>
      </p:sp>
      <p:sp>
        <p:nvSpPr>
          <p:cNvPr id="7" name="Tijdelijke aanduiding voor inhoud 2">
            <a:extLst>
              <a:ext uri="{FF2B5EF4-FFF2-40B4-BE49-F238E27FC236}">
                <a16:creationId xmlns:a16="http://schemas.microsoft.com/office/drawing/2014/main" id="{E4EE0A35-B497-4548-9092-7011E8B87E29}"/>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Begripsbepalingen</a:t>
            </a:r>
            <a:br>
              <a:rPr lang="nl-NL" sz="1800" dirty="0"/>
            </a:br>
            <a:endParaRPr lang="nl-NL" sz="1800" dirty="0"/>
          </a:p>
        </p:txBody>
      </p:sp>
    </p:spTree>
    <p:extLst>
      <p:ext uri="{BB962C8B-B14F-4D97-AF65-F5344CB8AC3E}">
        <p14:creationId xmlns:p14="http://schemas.microsoft.com/office/powerpoint/2010/main" val="3799812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a:xfrm>
            <a:off x="3034664" y="1628800"/>
            <a:ext cx="5756997" cy="3899544"/>
          </a:xfrm>
        </p:spPr>
        <p:txBody>
          <a:bodyPr/>
          <a:lstStyle/>
          <a:p>
            <a:endParaRPr lang="nl-NL" sz="1800" b="0" dirty="0"/>
          </a:p>
          <a:p>
            <a:r>
              <a:rPr lang="nl-NL" sz="1800" b="0" dirty="0"/>
              <a:t> </a:t>
            </a:r>
          </a:p>
          <a:p>
            <a:endParaRPr lang="nl-NL" sz="1800" b="0" dirty="0"/>
          </a:p>
        </p:txBody>
      </p:sp>
      <p:sp>
        <p:nvSpPr>
          <p:cNvPr id="4" name="Rechthoek 3">
            <a:extLst>
              <a:ext uri="{FF2B5EF4-FFF2-40B4-BE49-F238E27FC236}">
                <a16:creationId xmlns:a16="http://schemas.microsoft.com/office/drawing/2014/main" id="{0A4798B4-81F8-4774-9D33-91EE0E53A724}"/>
              </a:ext>
            </a:extLst>
          </p:cNvPr>
          <p:cNvSpPr/>
          <p:nvPr/>
        </p:nvSpPr>
        <p:spPr>
          <a:xfrm>
            <a:off x="3491880" y="1988840"/>
            <a:ext cx="4680520" cy="2308324"/>
          </a:xfrm>
          <a:prstGeom prst="rect">
            <a:avLst/>
          </a:prstGeom>
        </p:spPr>
        <p:txBody>
          <a:bodyPr wrap="square">
            <a:spAutoFit/>
          </a:bodyPr>
          <a:lstStyle/>
          <a:p>
            <a:r>
              <a:rPr lang="nl-NL" b="1" dirty="0"/>
              <a:t>inbreukmaker: </a:t>
            </a:r>
          </a:p>
          <a:p>
            <a:endParaRPr lang="nl-NL" dirty="0"/>
          </a:p>
          <a:p>
            <a:r>
              <a:rPr lang="nl-NL" dirty="0"/>
              <a:t>iedere natuurlijke persoon of rechtspersoon die een bedrijfsgeheim onrechtmatig heeft verkregen, gebruikt of openbaar gemaakt.</a:t>
            </a:r>
          </a:p>
          <a:p>
            <a:endParaRPr lang="nl-NL" dirty="0"/>
          </a:p>
          <a:p>
            <a:endParaRPr lang="nl-NL" dirty="0"/>
          </a:p>
          <a:p>
            <a:endParaRPr lang="nl-NL" dirty="0"/>
          </a:p>
        </p:txBody>
      </p:sp>
      <p:sp>
        <p:nvSpPr>
          <p:cNvPr id="7" name="Tijdelijke aanduiding voor inhoud 2">
            <a:extLst>
              <a:ext uri="{FF2B5EF4-FFF2-40B4-BE49-F238E27FC236}">
                <a16:creationId xmlns:a16="http://schemas.microsoft.com/office/drawing/2014/main" id="{E4EE0A35-B497-4548-9092-7011E8B87E29}"/>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Begripsbepalingen</a:t>
            </a:r>
            <a:br>
              <a:rPr lang="nl-NL" sz="1800" dirty="0"/>
            </a:br>
            <a:endParaRPr lang="nl-NL" sz="1800" dirty="0"/>
          </a:p>
        </p:txBody>
      </p:sp>
    </p:spTree>
    <p:extLst>
      <p:ext uri="{BB962C8B-B14F-4D97-AF65-F5344CB8AC3E}">
        <p14:creationId xmlns:p14="http://schemas.microsoft.com/office/powerpoint/2010/main" val="2834292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2BD178E-04BE-43D0-AA50-4ABB0AE224FB}"/>
              </a:ext>
            </a:extLst>
          </p:cNvPr>
          <p:cNvSpPr>
            <a:spLocks noGrp="1"/>
          </p:cNvSpPr>
          <p:nvPr>
            <p:ph idx="1"/>
          </p:nvPr>
        </p:nvSpPr>
        <p:spPr>
          <a:xfrm>
            <a:off x="3034664" y="1628800"/>
            <a:ext cx="5756997" cy="3899544"/>
          </a:xfrm>
        </p:spPr>
        <p:txBody>
          <a:bodyPr/>
          <a:lstStyle/>
          <a:p>
            <a:endParaRPr lang="nl-NL" sz="1800" dirty="0"/>
          </a:p>
          <a:p>
            <a:r>
              <a:rPr lang="nl-NL" sz="1800" dirty="0"/>
              <a:t>ONRECHTMATIG VERKRIJGEN, </a:t>
            </a:r>
          </a:p>
          <a:p>
            <a:r>
              <a:rPr lang="nl-NL" sz="1800" dirty="0"/>
              <a:t>GEBRUIKEN OF </a:t>
            </a:r>
          </a:p>
          <a:p>
            <a:r>
              <a:rPr lang="nl-NL" sz="1800" dirty="0"/>
              <a:t>OPENBAAR MAKEN VAN BEDRIJFSGEHEIMEN</a:t>
            </a:r>
          </a:p>
        </p:txBody>
      </p:sp>
      <p:sp>
        <p:nvSpPr>
          <p:cNvPr id="3" name="Tijdelijke aanduiding voor inhoud 2">
            <a:extLst>
              <a:ext uri="{FF2B5EF4-FFF2-40B4-BE49-F238E27FC236}">
                <a16:creationId xmlns:a16="http://schemas.microsoft.com/office/drawing/2014/main" id="{84C94B4A-DE81-4670-B606-688AB84F592F}"/>
              </a:ext>
            </a:extLst>
          </p:cNvPr>
          <p:cNvSpPr>
            <a:spLocks noGrp="1"/>
          </p:cNvSpPr>
          <p:nvPr>
            <p:ph idx="10"/>
          </p:nvPr>
        </p:nvSpPr>
        <p:spPr/>
        <p:txBody>
          <a:bodyPr/>
          <a:lstStyle/>
          <a:p>
            <a:pPr marL="182563" lvl="0" indent="-182563">
              <a:buClr>
                <a:prstClr val="white"/>
              </a:buClr>
            </a:pPr>
            <a:r>
              <a:rPr lang="nl-NL" sz="1800" dirty="0">
                <a:solidFill>
                  <a:prstClr val="white"/>
                </a:solidFill>
              </a:rPr>
              <a:t>Wet bescherming bedrijfsgeheimen</a:t>
            </a:r>
            <a:br>
              <a:rPr lang="nl-NL" sz="1800" dirty="0">
                <a:solidFill>
                  <a:prstClr val="white"/>
                </a:solidFill>
              </a:rPr>
            </a:br>
            <a:br>
              <a:rPr lang="nl-NL" sz="1800" dirty="0">
                <a:solidFill>
                  <a:prstClr val="white"/>
                </a:solidFill>
              </a:rPr>
            </a:br>
            <a:r>
              <a:rPr lang="nl-NL" sz="1800" dirty="0">
                <a:solidFill>
                  <a:prstClr val="white"/>
                </a:solidFill>
              </a:rPr>
              <a:t>verkrijgen, gebruiken of openbaar maken</a:t>
            </a:r>
          </a:p>
          <a:p>
            <a:pPr marL="182563" lvl="0" indent="-182563">
              <a:buClr>
                <a:prstClr val="white"/>
              </a:buClr>
            </a:pPr>
            <a:r>
              <a:rPr lang="nl-NL" sz="1800" dirty="0">
                <a:solidFill>
                  <a:prstClr val="white"/>
                </a:solidFill>
              </a:rPr>
              <a:t>Artikel 2</a:t>
            </a:r>
          </a:p>
          <a:p>
            <a:endParaRPr lang="nl-NL" dirty="0"/>
          </a:p>
        </p:txBody>
      </p:sp>
    </p:spTree>
    <p:extLst>
      <p:ext uri="{BB962C8B-B14F-4D97-AF65-F5344CB8AC3E}">
        <p14:creationId xmlns:p14="http://schemas.microsoft.com/office/powerpoint/2010/main" val="119325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A41131C2-81DC-437F-9302-CE0A957F7D9D}"/>
              </a:ext>
            </a:extLst>
          </p:cNvPr>
          <p:cNvSpPr>
            <a:spLocks noGrp="1"/>
          </p:cNvSpPr>
          <p:nvPr>
            <p:ph idx="1"/>
          </p:nvPr>
        </p:nvSpPr>
        <p:spPr>
          <a:xfrm>
            <a:off x="3034664" y="1412776"/>
            <a:ext cx="5756997" cy="5040560"/>
          </a:xfrm>
        </p:spPr>
        <p:txBody>
          <a:bodyPr/>
          <a:lstStyle/>
          <a:p>
            <a:r>
              <a:rPr lang="nl-NL" dirty="0"/>
              <a:t>Onrechtmatig verkrijgen</a:t>
            </a:r>
          </a:p>
          <a:p>
            <a:r>
              <a:rPr lang="nl-NL" sz="1800" b="0" dirty="0"/>
              <a:t>door middel van</a:t>
            </a:r>
          </a:p>
          <a:p>
            <a:r>
              <a:rPr lang="nl-NL" sz="1800" b="0" dirty="0"/>
              <a:t>a. </a:t>
            </a:r>
            <a:r>
              <a:rPr lang="nl-NL" sz="1800" dirty="0"/>
              <a:t>onbevoegde toegang </a:t>
            </a:r>
            <a:r>
              <a:rPr lang="nl-NL" sz="1800" b="0" dirty="0"/>
              <a:t>tot of het zich </a:t>
            </a:r>
            <a:r>
              <a:rPr lang="nl-NL" sz="1800" dirty="0"/>
              <a:t>onbevoegd toe-eigenen of kopiëren </a:t>
            </a:r>
            <a:r>
              <a:rPr lang="nl-NL" sz="1800" b="0" dirty="0"/>
              <a:t>van documenten, voorwerpen, substanties, materialen of elektronische bestanden waarover de houder van het bedrijfsgeheim rechtmatig beschikt en die het bedrijfsgeheim bevatten of waaruit het bedrijfsgeheim kan worden afgeleid;</a:t>
            </a:r>
          </a:p>
          <a:p>
            <a:r>
              <a:rPr lang="nl-NL" sz="1800" b="0" dirty="0"/>
              <a:t>b. </a:t>
            </a:r>
            <a:r>
              <a:rPr lang="nl-NL" sz="1800" dirty="0"/>
              <a:t>andere gedragingen </a:t>
            </a:r>
            <a:r>
              <a:rPr lang="nl-NL" sz="1800" b="0" dirty="0"/>
              <a:t>die, gezien de omstandigheden, worden beschouwd als </a:t>
            </a:r>
            <a:r>
              <a:rPr lang="nl-NL" sz="1800" dirty="0"/>
              <a:t>strijdig met eerlijke handelspraktijken</a:t>
            </a:r>
            <a:r>
              <a:rPr lang="nl-NL" sz="1800" b="0" dirty="0"/>
              <a:t>.</a:t>
            </a:r>
          </a:p>
          <a:p>
            <a:endParaRPr lang="nl-NL" dirty="0"/>
          </a:p>
        </p:txBody>
      </p:sp>
      <p:sp>
        <p:nvSpPr>
          <p:cNvPr id="3" name="Tijdelijke aanduiding voor inhoud 2">
            <a:extLst>
              <a:ext uri="{FF2B5EF4-FFF2-40B4-BE49-F238E27FC236}">
                <a16:creationId xmlns:a16="http://schemas.microsoft.com/office/drawing/2014/main" id="{010D5E32-3EA4-439F-8F88-B4B3D0B29CFD}"/>
              </a:ext>
            </a:extLst>
          </p:cNvPr>
          <p:cNvSpPr>
            <a:spLocks noGrp="1"/>
          </p:cNvSpPr>
          <p:nvPr>
            <p:ph idx="10"/>
          </p:nvPr>
        </p:nvSpPr>
        <p:spPr/>
        <p:txBody>
          <a:bodyPr/>
          <a:lstStyle/>
          <a:p>
            <a:pPr marL="182563" lvl="0" indent="-182563">
              <a:buClr>
                <a:prstClr val="white"/>
              </a:buClr>
            </a:pPr>
            <a:r>
              <a:rPr lang="nl-NL" sz="1800" dirty="0">
                <a:solidFill>
                  <a:prstClr val="white"/>
                </a:solidFill>
              </a:rPr>
              <a:t>Wet bescherming bedrijfsgeheimen</a:t>
            </a:r>
            <a:br>
              <a:rPr lang="nl-NL" sz="1800" dirty="0">
                <a:solidFill>
                  <a:prstClr val="white"/>
                </a:solidFill>
              </a:rPr>
            </a:br>
            <a:br>
              <a:rPr lang="nl-NL" sz="1800" dirty="0">
                <a:solidFill>
                  <a:prstClr val="white"/>
                </a:solidFill>
              </a:rPr>
            </a:br>
            <a:r>
              <a:rPr lang="nl-NL" sz="1800" dirty="0">
                <a:solidFill>
                  <a:prstClr val="white"/>
                </a:solidFill>
              </a:rPr>
              <a:t>verkrijgen, gebruiken of openbaar maken </a:t>
            </a:r>
          </a:p>
          <a:p>
            <a:endParaRPr lang="nl-NL" dirty="0"/>
          </a:p>
        </p:txBody>
      </p:sp>
    </p:spTree>
    <p:extLst>
      <p:ext uri="{BB962C8B-B14F-4D97-AF65-F5344CB8AC3E}">
        <p14:creationId xmlns:p14="http://schemas.microsoft.com/office/powerpoint/2010/main" val="2045323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A41131C2-81DC-437F-9302-CE0A957F7D9D}"/>
              </a:ext>
            </a:extLst>
          </p:cNvPr>
          <p:cNvSpPr>
            <a:spLocks noGrp="1"/>
          </p:cNvSpPr>
          <p:nvPr>
            <p:ph idx="1"/>
          </p:nvPr>
        </p:nvSpPr>
        <p:spPr>
          <a:xfrm>
            <a:off x="3034664" y="1412776"/>
            <a:ext cx="6001832" cy="5040560"/>
          </a:xfrm>
        </p:spPr>
        <p:txBody>
          <a:bodyPr/>
          <a:lstStyle/>
          <a:p>
            <a:pPr lvl="0"/>
            <a:r>
              <a:rPr lang="nl-NL" dirty="0">
                <a:solidFill>
                  <a:srgbClr val="516A8B"/>
                </a:solidFill>
              </a:rPr>
              <a:t>Onrechtmatig gebruiken of openbaar maken</a:t>
            </a:r>
          </a:p>
          <a:p>
            <a:pPr lvl="0"/>
            <a:r>
              <a:rPr lang="nl-NL" sz="1800" b="0" dirty="0">
                <a:solidFill>
                  <a:srgbClr val="516A8B"/>
                </a:solidFill>
              </a:rPr>
              <a:t>zonder de toestemming van de houder van het bedrijfsgeheim door een natuurlijke persoon of rechtspersoon die: </a:t>
            </a:r>
          </a:p>
          <a:p>
            <a:pPr lvl="0"/>
            <a:r>
              <a:rPr lang="nl-NL" sz="1800" b="0" dirty="0">
                <a:solidFill>
                  <a:srgbClr val="516A8B"/>
                </a:solidFill>
              </a:rPr>
              <a:t>a. het bedrijfsgeheim op onrechtmatige wijze heeft verkregen; </a:t>
            </a:r>
          </a:p>
          <a:p>
            <a:pPr lvl="0"/>
            <a:r>
              <a:rPr lang="nl-NL" sz="1800" b="0" dirty="0">
                <a:solidFill>
                  <a:srgbClr val="516A8B"/>
                </a:solidFill>
              </a:rPr>
              <a:t>b. inbreuk maakt op een geheimhoudingsovereenkomst of een andere verplichting tot het niet openbaar maken van het bedrijfsgeheim, of</a:t>
            </a:r>
          </a:p>
          <a:p>
            <a:pPr lvl="0"/>
            <a:r>
              <a:rPr lang="nl-NL" sz="1800" b="0" dirty="0">
                <a:solidFill>
                  <a:srgbClr val="516A8B"/>
                </a:solidFill>
              </a:rPr>
              <a:t>c. inbreuk maakt op een contractuele of andere verplichting tot beperking van het gebruik van het bedrijfsgeheim. </a:t>
            </a:r>
          </a:p>
          <a:p>
            <a:endParaRPr lang="nl-NL" dirty="0"/>
          </a:p>
        </p:txBody>
      </p:sp>
      <p:sp>
        <p:nvSpPr>
          <p:cNvPr id="3" name="Tijdelijke aanduiding voor inhoud 2">
            <a:extLst>
              <a:ext uri="{FF2B5EF4-FFF2-40B4-BE49-F238E27FC236}">
                <a16:creationId xmlns:a16="http://schemas.microsoft.com/office/drawing/2014/main" id="{010D5E32-3EA4-439F-8F88-B4B3D0B29CFD}"/>
              </a:ext>
            </a:extLst>
          </p:cNvPr>
          <p:cNvSpPr>
            <a:spLocks noGrp="1"/>
          </p:cNvSpPr>
          <p:nvPr>
            <p:ph idx="10"/>
          </p:nvPr>
        </p:nvSpPr>
        <p:spPr/>
        <p:txBody>
          <a:bodyPr/>
          <a:lstStyle/>
          <a:p>
            <a:pPr marL="182563" lvl="0" indent="-182563">
              <a:buClr>
                <a:prstClr val="white"/>
              </a:buClr>
            </a:pPr>
            <a:r>
              <a:rPr lang="nl-NL" sz="1800" dirty="0">
                <a:solidFill>
                  <a:prstClr val="white"/>
                </a:solidFill>
              </a:rPr>
              <a:t>Wet bescherming bedrijfsgeheimen</a:t>
            </a:r>
            <a:br>
              <a:rPr lang="nl-NL" sz="1800" dirty="0">
                <a:solidFill>
                  <a:prstClr val="white"/>
                </a:solidFill>
              </a:rPr>
            </a:br>
            <a:br>
              <a:rPr lang="nl-NL" sz="1800" dirty="0">
                <a:solidFill>
                  <a:prstClr val="white"/>
                </a:solidFill>
              </a:rPr>
            </a:br>
            <a:r>
              <a:rPr lang="nl-NL" sz="1800" dirty="0">
                <a:solidFill>
                  <a:prstClr val="white"/>
                </a:solidFill>
              </a:rPr>
              <a:t>verkrijgen, gebruiken of openbaar maken </a:t>
            </a:r>
          </a:p>
          <a:p>
            <a:endParaRPr lang="nl-NL" dirty="0"/>
          </a:p>
        </p:txBody>
      </p:sp>
    </p:spTree>
    <p:extLst>
      <p:ext uri="{BB962C8B-B14F-4D97-AF65-F5344CB8AC3E}">
        <p14:creationId xmlns:p14="http://schemas.microsoft.com/office/powerpoint/2010/main" val="609751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2 lid 3</a:t>
            </a:r>
          </a:p>
          <a:p>
            <a:pPr marL="0" indent="0">
              <a:buNone/>
            </a:pPr>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pPr lvl="0"/>
            <a:r>
              <a:rPr lang="nl-NL" sz="1800" dirty="0">
                <a:solidFill>
                  <a:srgbClr val="516A8B"/>
                </a:solidFill>
              </a:rPr>
              <a:t>Ook onrechtmatig</a:t>
            </a:r>
          </a:p>
          <a:p>
            <a:pPr lvl="0"/>
            <a:endParaRPr lang="nl-NL" sz="1800" b="0" dirty="0">
              <a:solidFill>
                <a:srgbClr val="516A8B"/>
              </a:solidFill>
            </a:endParaRPr>
          </a:p>
          <a:p>
            <a:r>
              <a:rPr lang="nl-NL" sz="1800" b="0" dirty="0"/>
              <a:t>Als men ‘</a:t>
            </a:r>
            <a:r>
              <a:rPr lang="nl-NL" sz="1800" dirty="0"/>
              <a:t>wist</a:t>
            </a:r>
            <a:r>
              <a:rPr lang="nl-NL" sz="1800" b="0" dirty="0"/>
              <a:t>, of gezien de omstandigheden, </a:t>
            </a:r>
            <a:r>
              <a:rPr lang="nl-NL" sz="1800" dirty="0"/>
              <a:t>had moeten weten dat </a:t>
            </a:r>
            <a:r>
              <a:rPr lang="nl-NL" sz="1800" b="0" dirty="0"/>
              <a:t>het bedrijfsgeheim direct of indirect werd </a:t>
            </a:r>
            <a:r>
              <a:rPr lang="nl-NL" sz="1800" dirty="0"/>
              <a:t>verkregen van een andere natuurlijke persoon of rechtspersoon die het bedrijfsgeheim op een onrechtmatige manier gebruikte of openbaar maakte’</a:t>
            </a:r>
            <a:r>
              <a:rPr lang="nl-NL" sz="1800" b="0" dirty="0"/>
              <a:t>. </a:t>
            </a:r>
          </a:p>
          <a:p>
            <a:endParaRPr lang="nl-NL" dirty="0"/>
          </a:p>
        </p:txBody>
      </p:sp>
    </p:spTree>
    <p:extLst>
      <p:ext uri="{BB962C8B-B14F-4D97-AF65-F5344CB8AC3E}">
        <p14:creationId xmlns:p14="http://schemas.microsoft.com/office/powerpoint/2010/main" val="3517663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307985B-38D3-4FB3-8DBD-34D334E73E1C}"/>
              </a:ext>
            </a:extLst>
          </p:cNvPr>
          <p:cNvSpPr>
            <a:spLocks noGrp="1"/>
          </p:cNvSpPr>
          <p:nvPr>
            <p:ph idx="1"/>
          </p:nvPr>
        </p:nvSpPr>
        <p:spPr/>
        <p:txBody>
          <a:bodyPr/>
          <a:lstStyle/>
          <a:p>
            <a:r>
              <a:rPr lang="nl-NL" sz="1800" b="0" dirty="0"/>
              <a:t>Het produceren, aanbieden of in de handel brengen van </a:t>
            </a:r>
            <a:r>
              <a:rPr lang="nl-NL" sz="1800" dirty="0"/>
              <a:t>inbreukmakende goederen</a:t>
            </a:r>
            <a:r>
              <a:rPr lang="nl-NL" sz="1800" b="0" dirty="0"/>
              <a:t>, of de invoer, uitvoer of opslag van inbreukmakende goederen voor die doeleinden, wordt ook als een onrechtmatig gebruik van een bedrijfsgeheim beschouwd wanneer de natuurlijke persoon of rechtspersoon die dergelijke activiteiten uitvoert, </a:t>
            </a:r>
            <a:r>
              <a:rPr lang="nl-NL" sz="1800" dirty="0"/>
              <a:t>wist</a:t>
            </a:r>
            <a:r>
              <a:rPr lang="nl-NL" sz="1800" b="0" dirty="0"/>
              <a:t> of, gezien de omstandigheden, had moeten weten dat het bedrijfsgeheim onrechtmatig werd gebruikt.</a:t>
            </a:r>
          </a:p>
          <a:p>
            <a:endParaRPr lang="nl-NL" sz="1800" b="0" dirty="0"/>
          </a:p>
          <a:p>
            <a:endParaRPr lang="nl-NL" sz="1800" b="0"/>
          </a:p>
          <a:p>
            <a:r>
              <a:rPr lang="nl-NL" sz="1800" b="0" i="1"/>
              <a:t>[</a:t>
            </a:r>
            <a:r>
              <a:rPr lang="nl-NL" sz="1800" b="0" i="1" dirty="0"/>
              <a:t>Wist, op welk moment? Kunnen de goederen van kleur veranderen?]</a:t>
            </a:r>
          </a:p>
          <a:p>
            <a:endParaRPr lang="nl-NL" sz="1800" b="0" dirty="0"/>
          </a:p>
        </p:txBody>
      </p:sp>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2 lid 4</a:t>
            </a:r>
          </a:p>
          <a:p>
            <a:endParaRPr lang="nl-NL" dirty="0"/>
          </a:p>
        </p:txBody>
      </p:sp>
    </p:spTree>
    <p:extLst>
      <p:ext uri="{BB962C8B-B14F-4D97-AF65-F5344CB8AC3E}">
        <p14:creationId xmlns:p14="http://schemas.microsoft.com/office/powerpoint/2010/main" val="2702869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3</a:t>
            </a:r>
          </a:p>
          <a:p>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pPr lvl="0"/>
            <a:r>
              <a:rPr lang="nl-NL" sz="1800" dirty="0">
                <a:solidFill>
                  <a:srgbClr val="516A8B"/>
                </a:solidFill>
              </a:rPr>
              <a:t>Niet onrechtmatig</a:t>
            </a:r>
          </a:p>
          <a:p>
            <a:pPr lvl="0"/>
            <a:endParaRPr lang="nl-NL" sz="1800" b="0" dirty="0">
              <a:solidFill>
                <a:srgbClr val="516A8B"/>
              </a:solidFill>
            </a:endParaRPr>
          </a:p>
          <a:p>
            <a:pPr marL="342900" lvl="0" indent="-342900">
              <a:buFont typeface="Wingdings" panose="05000000000000000000" pitchFamily="2" charset="2"/>
              <a:buAutoNum type="alphaLcPeriod"/>
            </a:pPr>
            <a:r>
              <a:rPr lang="nl-NL" sz="1800" b="0" dirty="0">
                <a:solidFill>
                  <a:srgbClr val="516A8B"/>
                </a:solidFill>
              </a:rPr>
              <a:t>onafhankelijke ontdekking of onafhankelijk ontwerp; </a:t>
            </a:r>
          </a:p>
          <a:p>
            <a:pPr lvl="0"/>
            <a:endParaRPr lang="nl-NL" sz="1800" b="0" dirty="0">
              <a:solidFill>
                <a:srgbClr val="516A8B"/>
              </a:solidFill>
            </a:endParaRPr>
          </a:p>
          <a:p>
            <a:pPr marL="342900" lvl="0" indent="-342900">
              <a:buFont typeface="+mj-lt"/>
              <a:buAutoNum type="alphaLcPeriod" startAt="2"/>
            </a:pPr>
            <a:r>
              <a:rPr lang="nl-NL" sz="1800" b="0" dirty="0">
                <a:solidFill>
                  <a:srgbClr val="516A8B"/>
                </a:solidFill>
              </a:rPr>
              <a:t>observatie, onderzoek, demontage of testen van een product of voorwerp dat ter beschikking van het publiek is gesteld of dat op een rechtmatige manier in het bezit is van degene die de informatie verwerft en die niet gebonden is aan een rechtsgeldige verplichting het verkrijgen van het bedrijfsgeheim te beperken [</a:t>
            </a:r>
            <a:r>
              <a:rPr lang="nl-NL" sz="1800" b="0" i="1" dirty="0">
                <a:solidFill>
                  <a:srgbClr val="516A8B"/>
                </a:solidFill>
              </a:rPr>
              <a:t>reverse engineering</a:t>
            </a:r>
            <a:r>
              <a:rPr lang="nl-NL" sz="1800" b="0" dirty="0">
                <a:solidFill>
                  <a:srgbClr val="516A8B"/>
                </a:solidFill>
              </a:rPr>
              <a:t>].</a:t>
            </a:r>
          </a:p>
          <a:p>
            <a:endParaRPr lang="nl-NL" sz="1800" b="0" i="1" dirty="0"/>
          </a:p>
          <a:p>
            <a:r>
              <a:rPr lang="nl-NL" sz="1800" b="0" i="1" dirty="0"/>
              <a:t>[Reverse engineer = rechtmatig beschikker = houder = rechthebbende??]</a:t>
            </a:r>
          </a:p>
          <a:p>
            <a:endParaRPr lang="nl-NL" dirty="0"/>
          </a:p>
        </p:txBody>
      </p:sp>
    </p:spTree>
    <p:extLst>
      <p:ext uri="{BB962C8B-B14F-4D97-AF65-F5344CB8AC3E}">
        <p14:creationId xmlns:p14="http://schemas.microsoft.com/office/powerpoint/2010/main" val="145677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p:txBody>
          <a:bodyPr/>
          <a:lstStyle/>
          <a:p>
            <a:endParaRPr lang="nl-NL" sz="1800" b="0" dirty="0"/>
          </a:p>
          <a:p>
            <a:r>
              <a:rPr lang="nl-NL" sz="1800" b="0" dirty="0"/>
              <a:t> </a:t>
            </a:r>
          </a:p>
          <a:p>
            <a:endParaRPr lang="nl-NL" sz="1800" b="0" dirty="0"/>
          </a:p>
        </p:txBody>
      </p:sp>
      <p:sp>
        <p:nvSpPr>
          <p:cNvPr id="8" name="Tijdelijke aanduiding voor inhoud 2">
            <a:extLst>
              <a:ext uri="{FF2B5EF4-FFF2-40B4-BE49-F238E27FC236}">
                <a16:creationId xmlns:a16="http://schemas.microsoft.com/office/drawing/2014/main" id="{359ACFDD-CB5F-4C27-83E1-E932CA1D1BCE}"/>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endParaRPr lang="nl-NL" sz="1800" dirty="0"/>
          </a:p>
        </p:txBody>
      </p:sp>
      <p:sp>
        <p:nvSpPr>
          <p:cNvPr id="11" name="Tijdelijke aanduiding voor inhoud 1">
            <a:extLst>
              <a:ext uri="{FF2B5EF4-FFF2-40B4-BE49-F238E27FC236}">
                <a16:creationId xmlns:a16="http://schemas.microsoft.com/office/drawing/2014/main" id="{C7FEC855-03FE-4730-B90E-8F2B2C62A4C0}"/>
              </a:ext>
            </a:extLst>
          </p:cNvPr>
          <p:cNvSpPr txBox="1">
            <a:spLocks/>
          </p:cNvSpPr>
          <p:nvPr/>
        </p:nvSpPr>
        <p:spPr>
          <a:xfrm>
            <a:off x="3034878" y="1628800"/>
            <a:ext cx="5756783" cy="3899544"/>
          </a:xfrm>
          <a:prstGeom prst="rect">
            <a:avLst/>
          </a:prstGeom>
        </p:spPr>
        <p:txBody>
          <a:bodyPr vert="horz" lIns="91440" tIns="45720" rIns="91440" bIns="45720" rtlCol="0">
            <a:noAutofit/>
          </a:bodyPr>
          <a:lstStyle>
            <a:lvl1pPr marL="0" indent="0" algn="l" defTabSz="914400" rtl="0" eaLnBrk="1" latinLnBrk="0" hangingPunct="1">
              <a:lnSpc>
                <a:spcPts val="3100"/>
              </a:lnSpc>
              <a:spcBef>
                <a:spcPts val="0"/>
              </a:spcBef>
              <a:buFont typeface="Wingdings" panose="05000000000000000000" pitchFamily="2" charset="2"/>
              <a:buNone/>
              <a:defRPr sz="2400" b="1" kern="1200">
                <a:solidFill>
                  <a:schemeClr val="tx1"/>
                </a:solidFill>
                <a:latin typeface="+mn-lt"/>
                <a:ea typeface="+mn-ea"/>
                <a:cs typeface="+mn-cs"/>
              </a:defRPr>
            </a:lvl1pPr>
            <a:lvl2pPr marL="3175" indent="0" algn="l" defTabSz="914400" rtl="0" eaLnBrk="1" latinLnBrk="0" hangingPunct="1">
              <a:lnSpc>
                <a:spcPts val="1800"/>
              </a:lnSpc>
              <a:spcBef>
                <a:spcPts val="0"/>
              </a:spcBef>
              <a:buFont typeface="Arial" panose="020B0604020202020204" pitchFamily="34" charset="0"/>
              <a:buNone/>
              <a:defRPr sz="1800" kern="1200">
                <a:solidFill>
                  <a:schemeClr val="accent4"/>
                </a:solidFill>
                <a:latin typeface="+mn-lt"/>
                <a:ea typeface="+mn-ea"/>
                <a:cs typeface="+mn-cs"/>
              </a:defRPr>
            </a:lvl2pPr>
            <a:lvl3pPr marL="228600" indent="-228600" algn="l" defTabSz="914400" rtl="0" eaLnBrk="1" latinLnBrk="0" hangingPunct="1">
              <a:lnSpc>
                <a:spcPts val="1800"/>
              </a:lnSpc>
              <a:spcBef>
                <a:spcPct val="20000"/>
              </a:spcBef>
              <a:buFont typeface="Wingdings" panose="05000000000000000000" pitchFamily="2" charset="2"/>
              <a:buChar char="§"/>
              <a:defRPr sz="1800" kern="1200">
                <a:solidFill>
                  <a:schemeClr val="accent4"/>
                </a:solidFill>
                <a:latin typeface="+mn-lt"/>
                <a:ea typeface="+mn-ea"/>
                <a:cs typeface="+mn-cs"/>
              </a:defRPr>
            </a:lvl3pPr>
            <a:lvl4pPr marL="534988" indent="-228600" algn="l" defTabSz="914400" rtl="0" eaLnBrk="1" latinLnBrk="0" hangingPunct="1">
              <a:lnSpc>
                <a:spcPts val="1800"/>
              </a:lnSpc>
              <a:spcBef>
                <a:spcPct val="20000"/>
              </a:spcBef>
              <a:buFont typeface="Arial" panose="020B0604020202020204" pitchFamily="34" charset="0"/>
              <a:buChar char="–"/>
              <a:tabLst>
                <a:tab pos="536575" algn="l"/>
              </a:tabLst>
              <a:defRPr sz="1800" kern="1200">
                <a:solidFill>
                  <a:schemeClr val="accent4"/>
                </a:solidFill>
                <a:latin typeface="+mn-lt"/>
                <a:ea typeface="+mn-ea"/>
                <a:cs typeface="+mn-cs"/>
              </a:defRPr>
            </a:lvl4pPr>
            <a:lvl5pPr marL="804863" indent="-234950" algn="l" defTabSz="914400" rtl="0" eaLnBrk="1" latinLnBrk="0" hangingPunct="1">
              <a:lnSpc>
                <a:spcPts val="1800"/>
              </a:lnSpc>
              <a:spcBef>
                <a:spcPct val="200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1800" dirty="0"/>
              <a:t>Lindenbaum/Cohen </a:t>
            </a:r>
          </a:p>
          <a:p>
            <a:r>
              <a:rPr lang="nl-NL" sz="1800" b="0" dirty="0"/>
              <a:t>(HR 31 januari 1919)</a:t>
            </a:r>
          </a:p>
          <a:p>
            <a:endParaRPr lang="nl-NL" sz="1800" b="0" dirty="0"/>
          </a:p>
          <a:p>
            <a:r>
              <a:rPr lang="nl-NL" sz="1800" b="0" dirty="0"/>
              <a:t>"</a:t>
            </a:r>
            <a:r>
              <a:rPr lang="nl-NL" sz="1800" b="0" i="1" dirty="0"/>
              <a:t>O., dat onder dit begrip [onrechtmatige daad] zeker valt de daad van hem, die tot eigen baat, door giften en beloften den bediende van een concurrent overhaalt de </a:t>
            </a:r>
            <a:r>
              <a:rPr lang="nl-NL" sz="1800" b="0" i="1" dirty="0">
                <a:solidFill>
                  <a:srgbClr val="FF0000"/>
                </a:solidFill>
              </a:rPr>
              <a:t>beroepsgeheimen</a:t>
            </a:r>
            <a:r>
              <a:rPr lang="nl-NL" sz="1800" b="0" i="1" dirty="0"/>
              <a:t> van zijn meester aan dezen </a:t>
            </a:r>
            <a:r>
              <a:rPr lang="nl-NL" sz="1800" b="0" i="1" dirty="0">
                <a:solidFill>
                  <a:srgbClr val="FF0000"/>
                </a:solidFill>
              </a:rPr>
              <a:t>afhandig</a:t>
            </a:r>
            <a:r>
              <a:rPr lang="nl-NL" sz="1800" b="0" i="1" dirty="0"/>
              <a:t> </a:t>
            </a:r>
            <a:r>
              <a:rPr lang="nl-NL" sz="1800" b="0" i="1" dirty="0">
                <a:solidFill>
                  <a:srgbClr val="FF0000"/>
                </a:solidFill>
              </a:rPr>
              <a:t>te</a:t>
            </a:r>
            <a:r>
              <a:rPr lang="nl-NL" sz="1800" b="0" i="1" dirty="0"/>
              <a:t> </a:t>
            </a:r>
            <a:r>
              <a:rPr lang="nl-NL" sz="1800" b="0" i="1" dirty="0">
                <a:solidFill>
                  <a:srgbClr val="FF0000"/>
                </a:solidFill>
              </a:rPr>
              <a:t>maken</a:t>
            </a:r>
            <a:r>
              <a:rPr lang="nl-NL" sz="1800" b="0" i="1" dirty="0"/>
              <a:t> en aan hemzelven te openbaren</a:t>
            </a:r>
            <a:r>
              <a:rPr lang="nl-NL" sz="1800" b="0" dirty="0"/>
              <a:t>" </a:t>
            </a:r>
          </a:p>
          <a:p>
            <a:endParaRPr lang="nl-NL" sz="1800" b="0" dirty="0"/>
          </a:p>
          <a:p>
            <a:pPr marL="285750" indent="-285750">
              <a:buFontTx/>
              <a:buChar char="-"/>
            </a:pPr>
            <a:endParaRPr lang="nl-NL" sz="1800" b="0" dirty="0"/>
          </a:p>
          <a:p>
            <a:pPr marL="285750" indent="-285750">
              <a:buFontTx/>
              <a:buChar char="-"/>
            </a:pPr>
            <a:endParaRPr lang="nl-NL" sz="1800" b="0" dirty="0"/>
          </a:p>
          <a:p>
            <a:pPr marL="285750" indent="-285750">
              <a:buFontTx/>
              <a:buChar char="-"/>
            </a:pPr>
            <a:endParaRPr lang="nl-NL" sz="1800" b="0" dirty="0"/>
          </a:p>
          <a:p>
            <a:endParaRPr lang="nl-NL" sz="1800" b="0" dirty="0"/>
          </a:p>
          <a:p>
            <a:r>
              <a:rPr lang="nl-NL" sz="1800" b="0" dirty="0"/>
              <a:t> </a:t>
            </a:r>
          </a:p>
          <a:p>
            <a:endParaRPr lang="nl-NL" sz="1800" b="0" dirty="0"/>
          </a:p>
        </p:txBody>
      </p:sp>
    </p:spTree>
    <p:extLst>
      <p:ext uri="{BB962C8B-B14F-4D97-AF65-F5344CB8AC3E}">
        <p14:creationId xmlns:p14="http://schemas.microsoft.com/office/powerpoint/2010/main" val="2930647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3</a:t>
            </a:r>
          </a:p>
          <a:p>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pPr lvl="0"/>
            <a:r>
              <a:rPr lang="nl-NL" sz="1800" dirty="0">
                <a:solidFill>
                  <a:srgbClr val="516A8B"/>
                </a:solidFill>
              </a:rPr>
              <a:t>Ook niet onrechtmatig</a:t>
            </a:r>
          </a:p>
          <a:p>
            <a:pPr lvl="0"/>
            <a:endParaRPr lang="nl-NL" sz="1800" b="0" dirty="0">
              <a:solidFill>
                <a:srgbClr val="516A8B"/>
              </a:solidFill>
            </a:endParaRPr>
          </a:p>
          <a:p>
            <a:pPr marL="342900" lvl="0" indent="-342900">
              <a:buFont typeface="+mj-lt"/>
              <a:buAutoNum type="alphaLcPeriod" startAt="3"/>
            </a:pPr>
            <a:r>
              <a:rPr lang="nl-NL" sz="1800" b="0" dirty="0"/>
              <a:t>uitoefening van het recht van werknemers of vertegenwoordigers daarvan op informatie en raadpleging in overeenstemming met het recht van de Europese Unie of met bepalingen bij of krachtens de wet of met nationale praktijken, of</a:t>
            </a:r>
          </a:p>
          <a:p>
            <a:pPr lvl="0"/>
            <a:endParaRPr lang="nl-NL" sz="1800" b="0" dirty="0"/>
          </a:p>
          <a:p>
            <a:pPr marL="342900" lvl="0" indent="-342900">
              <a:buFont typeface="+mj-lt"/>
              <a:buAutoNum type="alphaLcPeriod" startAt="4"/>
            </a:pPr>
            <a:r>
              <a:rPr lang="nl-NL" sz="1800" b="0" dirty="0"/>
              <a:t>iedere andere praktijk die, gezien de omstandigheden, in overeenstemming is met eerlijke handelspraktijken. </a:t>
            </a:r>
          </a:p>
          <a:p>
            <a:endParaRPr lang="nl-NL" sz="1800" dirty="0"/>
          </a:p>
          <a:p>
            <a:endParaRPr lang="nl-NL" dirty="0"/>
          </a:p>
        </p:txBody>
      </p:sp>
    </p:spTree>
    <p:extLst>
      <p:ext uri="{BB962C8B-B14F-4D97-AF65-F5344CB8AC3E}">
        <p14:creationId xmlns:p14="http://schemas.microsoft.com/office/powerpoint/2010/main" val="1908689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4</a:t>
            </a:r>
          </a:p>
          <a:p>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endParaRPr lang="nl-NL" sz="1800" b="0" dirty="0"/>
          </a:p>
          <a:p>
            <a:r>
              <a:rPr lang="nl-NL" sz="1800" b="0" dirty="0"/>
              <a:t>'De rechter wijst een vordering of verzoek om toepassing van de maatregelen en procedures in het kader van deze wet af wanneer…'</a:t>
            </a:r>
          </a:p>
          <a:p>
            <a:pPr marL="457200" indent="-457200">
              <a:buAutoNum type="alphaLcParenR"/>
            </a:pPr>
            <a:r>
              <a:rPr lang="nl-NL" sz="1800" b="0" dirty="0"/>
              <a:t>Vrijheid van meningsuiting </a:t>
            </a:r>
          </a:p>
          <a:p>
            <a:pPr marL="457200" indent="-457200">
              <a:buAutoNum type="alphaLcParenR"/>
            </a:pPr>
            <a:r>
              <a:rPr lang="nl-NL" sz="1800" b="0" dirty="0"/>
              <a:t>Klokkenluiden</a:t>
            </a:r>
          </a:p>
          <a:p>
            <a:pPr marL="457200" indent="-457200">
              <a:buAutoNum type="alphaLcParenR"/>
            </a:pPr>
            <a:r>
              <a:rPr lang="nl-NL" sz="1800" b="0" dirty="0"/>
              <a:t>Vakbonds-/ondernemingsraadactiviteiten</a:t>
            </a:r>
          </a:p>
          <a:p>
            <a:pPr marL="457200" indent="-457200">
              <a:buAutoNum type="alphaLcParenR"/>
            </a:pPr>
            <a:r>
              <a:rPr lang="nl-NL" sz="1800" b="0" dirty="0"/>
              <a:t>Rechtmatig belang</a:t>
            </a:r>
          </a:p>
          <a:p>
            <a:endParaRPr lang="nl-NL" sz="1800" dirty="0"/>
          </a:p>
          <a:p>
            <a:endParaRPr lang="nl-NL" dirty="0"/>
          </a:p>
        </p:txBody>
      </p:sp>
    </p:spTree>
    <p:extLst>
      <p:ext uri="{BB962C8B-B14F-4D97-AF65-F5344CB8AC3E}">
        <p14:creationId xmlns:p14="http://schemas.microsoft.com/office/powerpoint/2010/main" val="3096265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Handhaving</a:t>
            </a:r>
          </a:p>
          <a:p>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endParaRPr lang="nl-NL" sz="1800" b="0" dirty="0"/>
          </a:p>
          <a:p>
            <a:r>
              <a:rPr lang="nl-NL" sz="1800" dirty="0"/>
              <a:t>Artikel 5: verbod en beslag</a:t>
            </a:r>
          </a:p>
          <a:p>
            <a:r>
              <a:rPr lang="nl-NL" sz="1800" dirty="0"/>
              <a:t>Artikel 6: verbod, </a:t>
            </a:r>
            <a:r>
              <a:rPr lang="nl-NL" sz="1800" dirty="0" err="1"/>
              <a:t>recall</a:t>
            </a:r>
            <a:r>
              <a:rPr lang="nl-NL" sz="1800" dirty="0"/>
              <a:t>, vernietiging</a:t>
            </a:r>
          </a:p>
          <a:p>
            <a:r>
              <a:rPr lang="nl-NL" sz="1800" dirty="0"/>
              <a:t>Artikel 7: relevante omstandigheden</a:t>
            </a:r>
          </a:p>
          <a:p>
            <a:r>
              <a:rPr lang="nl-NL" sz="1800" dirty="0"/>
              <a:t>Artikel 8: schadevergoeding</a:t>
            </a:r>
          </a:p>
          <a:p>
            <a:r>
              <a:rPr lang="nl-NL" sz="1800" dirty="0"/>
              <a:t>Artikel 9: publicatie vonnis</a:t>
            </a:r>
          </a:p>
          <a:p>
            <a:endParaRPr lang="nl-NL" sz="1800" dirty="0"/>
          </a:p>
          <a:p>
            <a:endParaRPr lang="nl-NL" sz="1800" dirty="0"/>
          </a:p>
          <a:p>
            <a:endParaRPr lang="nl-NL" sz="1800" dirty="0"/>
          </a:p>
          <a:p>
            <a:endParaRPr lang="nl-NL" dirty="0"/>
          </a:p>
        </p:txBody>
      </p:sp>
    </p:spTree>
    <p:extLst>
      <p:ext uri="{BB962C8B-B14F-4D97-AF65-F5344CB8AC3E}">
        <p14:creationId xmlns:p14="http://schemas.microsoft.com/office/powerpoint/2010/main" val="2682332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10</a:t>
            </a:r>
          </a:p>
          <a:p>
            <a:pPr marL="182563" lvl="0" indent="-182563">
              <a:buClr>
                <a:prstClr val="white"/>
              </a:buClr>
            </a:pPr>
            <a:r>
              <a:rPr lang="nl-NL" sz="1800" dirty="0">
                <a:solidFill>
                  <a:prstClr val="white"/>
                </a:solidFill>
              </a:rPr>
              <a:t>Wijziging Rv</a:t>
            </a:r>
          </a:p>
          <a:p>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endParaRPr lang="nl-NL" sz="1800" b="0" dirty="0"/>
          </a:p>
          <a:p>
            <a:r>
              <a:rPr lang="nl-NL" sz="1800" dirty="0"/>
              <a:t>art. 22a lid 3</a:t>
            </a:r>
            <a:r>
              <a:rPr lang="nl-NL" sz="1800" b="0" dirty="0"/>
              <a:t>: </a:t>
            </a:r>
          </a:p>
          <a:p>
            <a:r>
              <a:rPr lang="nl-NL" sz="1800" b="0" dirty="0"/>
              <a:t>"De rechter kan, indien kennisneming van stukken door een partij de bescherming van een bedrijfsgeheim als bedoeld in artikel 1 van de Wet bescherming bedrijfsgeheimen onevenredig zou schaden, bepalen dat deze kennisneming is voorbehouden aan een gemachtigde die advocaat is dan wel daarvoor van de rechter bijzondere toestemming heeft gekregen. Artikel 1019ib, tweede lid, is van overeenkomstige toepassing."</a:t>
            </a:r>
          </a:p>
          <a:p>
            <a:r>
              <a:rPr lang="nl-NL" dirty="0"/>
              <a:t> </a:t>
            </a:r>
          </a:p>
          <a:p>
            <a:pPr marL="285750" indent="-285750">
              <a:buFontTx/>
              <a:buChar char="-"/>
            </a:pPr>
            <a:endParaRPr lang="nl-NL" sz="1800" b="0" dirty="0"/>
          </a:p>
          <a:p>
            <a:endParaRPr lang="nl-NL" sz="1800" b="0" dirty="0"/>
          </a:p>
          <a:p>
            <a:pPr marL="285750" indent="-285750">
              <a:buFontTx/>
              <a:buChar char="-"/>
            </a:pPr>
            <a:endParaRPr lang="nl-NL" sz="1800" b="0" dirty="0"/>
          </a:p>
          <a:p>
            <a:r>
              <a:rPr lang="nl-NL" sz="1800" dirty="0"/>
              <a:t> </a:t>
            </a:r>
          </a:p>
          <a:p>
            <a:endParaRPr lang="nl-NL" sz="1800" dirty="0"/>
          </a:p>
          <a:p>
            <a:endParaRPr lang="nl-NL" sz="1800" dirty="0"/>
          </a:p>
          <a:p>
            <a:endParaRPr lang="nl-NL" sz="1800" dirty="0"/>
          </a:p>
          <a:p>
            <a:endParaRPr lang="nl-NL" dirty="0"/>
          </a:p>
        </p:txBody>
      </p:sp>
    </p:spTree>
    <p:extLst>
      <p:ext uri="{BB962C8B-B14F-4D97-AF65-F5344CB8AC3E}">
        <p14:creationId xmlns:p14="http://schemas.microsoft.com/office/powerpoint/2010/main" val="3252873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2">
            <a:extLst>
              <a:ext uri="{FF2B5EF4-FFF2-40B4-BE49-F238E27FC236}">
                <a16:creationId xmlns:a16="http://schemas.microsoft.com/office/drawing/2014/main" id="{E351563F-FC67-4CB1-8030-5C8954271FEF}"/>
              </a:ext>
            </a:extLst>
          </p:cNvPr>
          <p:cNvSpPr>
            <a:spLocks noGrp="1"/>
          </p:cNvSpPr>
          <p:nvPr>
            <p:ph idx="10"/>
          </p:nvPr>
        </p:nvSpPr>
        <p:spPr>
          <a:xfrm>
            <a:off x="201185" y="1628800"/>
            <a:ext cx="2498607" cy="3899544"/>
          </a:xfrm>
        </p:spPr>
        <p:txBody>
          <a:bodyPr/>
          <a:lstStyle/>
          <a:p>
            <a:pPr marL="182563" lvl="0" indent="-182563">
              <a:buClr>
                <a:prstClr val="white"/>
              </a:buClr>
            </a:pPr>
            <a:r>
              <a:rPr lang="nl-NL" sz="1800" dirty="0">
                <a:solidFill>
                  <a:prstClr val="white"/>
                </a:solidFill>
              </a:rPr>
              <a:t>Artikel 10</a:t>
            </a:r>
          </a:p>
          <a:p>
            <a:pPr marL="182563" lvl="0" indent="-182563">
              <a:buClr>
                <a:prstClr val="white"/>
              </a:buClr>
            </a:pPr>
            <a:r>
              <a:rPr lang="nl-NL" sz="1800" dirty="0">
                <a:solidFill>
                  <a:prstClr val="white"/>
                </a:solidFill>
              </a:rPr>
              <a:t>Wijziging Rv</a:t>
            </a:r>
          </a:p>
          <a:p>
            <a:endParaRPr lang="nl-NL" dirty="0"/>
          </a:p>
        </p:txBody>
      </p:sp>
      <p:sp>
        <p:nvSpPr>
          <p:cNvPr id="7" name="Tijdelijke aanduiding voor inhoud 1">
            <a:extLst>
              <a:ext uri="{FF2B5EF4-FFF2-40B4-BE49-F238E27FC236}">
                <a16:creationId xmlns:a16="http://schemas.microsoft.com/office/drawing/2014/main" id="{401FB32C-DE31-4E2A-8987-88F139473965}"/>
              </a:ext>
            </a:extLst>
          </p:cNvPr>
          <p:cNvSpPr>
            <a:spLocks noGrp="1"/>
          </p:cNvSpPr>
          <p:nvPr>
            <p:ph idx="1"/>
          </p:nvPr>
        </p:nvSpPr>
        <p:spPr>
          <a:xfrm>
            <a:off x="3034664" y="1412776"/>
            <a:ext cx="6073840" cy="5040560"/>
          </a:xfrm>
        </p:spPr>
        <p:txBody>
          <a:bodyPr/>
          <a:lstStyle/>
          <a:p>
            <a:endParaRPr lang="nl-NL" sz="1800" b="0" dirty="0"/>
          </a:p>
          <a:p>
            <a:pPr marL="285750" indent="-285750">
              <a:buFontTx/>
              <a:buChar char="-"/>
            </a:pPr>
            <a:r>
              <a:rPr lang="nl-NL" sz="1800" dirty="0"/>
              <a:t>art. 1019ib</a:t>
            </a:r>
            <a:r>
              <a:rPr lang="nl-NL" sz="1800" b="0" dirty="0"/>
              <a:t>: deelnemers aan gerechtelijke procedure (partijen, advocaten, getuigen, deskundigen etc.) mogen </a:t>
            </a:r>
            <a:r>
              <a:rPr lang="nl-NL" sz="1800" b="0" u="sng" dirty="0"/>
              <a:t>als vertrouwel</a:t>
            </a:r>
            <a:r>
              <a:rPr lang="nl-NL" sz="1800" b="0" dirty="0"/>
              <a:t>ij</a:t>
            </a:r>
            <a:r>
              <a:rPr lang="nl-NL" sz="1800" b="0" u="sng" dirty="0"/>
              <a:t>k aan</a:t>
            </a:r>
            <a:r>
              <a:rPr lang="nl-NL" sz="1800" b="0" dirty="0"/>
              <a:t>g</a:t>
            </a:r>
            <a:r>
              <a:rPr lang="nl-NL" sz="1800" b="0" u="sng" dirty="0"/>
              <a:t>emerkte bedr</a:t>
            </a:r>
            <a:r>
              <a:rPr lang="nl-NL" sz="1800" b="0" dirty="0"/>
              <a:t>ij</a:t>
            </a:r>
            <a:r>
              <a:rPr lang="nl-NL" sz="1800" b="0" u="sng" dirty="0"/>
              <a:t>fs</a:t>
            </a:r>
            <a:r>
              <a:rPr lang="nl-NL" sz="1800" b="0" dirty="0"/>
              <a:t>g</a:t>
            </a:r>
            <a:r>
              <a:rPr lang="nl-NL" sz="1800" b="0" u="sng" dirty="0"/>
              <a:t>eheimen</a:t>
            </a:r>
            <a:r>
              <a:rPr lang="nl-NL" sz="1800" b="0" dirty="0"/>
              <a:t> niet gebruiken  of openbaar maken (lid 1), ook niet ná procedure (lid 2), tenzij: in rechte vast komt te staan dat het toch geen bedrijfsgeheim betreft, </a:t>
            </a:r>
            <a:r>
              <a:rPr lang="nl-NL" sz="1800" b="0"/>
              <a:t>of de informatie </a:t>
            </a:r>
            <a:r>
              <a:rPr lang="nl-NL" sz="1800" b="0" dirty="0"/>
              <a:t>inmiddels algemeen bekend is geworden.</a:t>
            </a:r>
          </a:p>
          <a:p>
            <a:pPr marL="285750" indent="-285750">
              <a:buFontTx/>
              <a:buChar char="-"/>
            </a:pPr>
            <a:r>
              <a:rPr lang="nl-NL" sz="1800" b="0" dirty="0"/>
              <a:t>Rechter kan t.b.v. vertrouwelijkheid o.a. ook (lid 3):</a:t>
            </a:r>
            <a:br>
              <a:rPr lang="nl-NL" sz="1800" b="0" dirty="0"/>
            </a:br>
            <a:r>
              <a:rPr lang="nl-NL" sz="1800" b="0" dirty="0"/>
              <a:t>- toegang tot </a:t>
            </a:r>
            <a:r>
              <a:rPr lang="nl-NL" sz="1800" b="0" u="sng" dirty="0"/>
              <a:t>documenten</a:t>
            </a:r>
            <a:r>
              <a:rPr lang="nl-NL" sz="1800" b="0" dirty="0"/>
              <a:t> beperken (max. aantal personen)</a:t>
            </a:r>
            <a:br>
              <a:rPr lang="nl-NL" sz="1800" b="0" dirty="0"/>
            </a:br>
            <a:r>
              <a:rPr lang="nl-NL" sz="1800" b="0" dirty="0"/>
              <a:t>- toegang tot (PV van) </a:t>
            </a:r>
            <a:r>
              <a:rPr lang="nl-NL" sz="1800" b="0" u="sng" dirty="0"/>
              <a:t>zittin</a:t>
            </a:r>
            <a:r>
              <a:rPr lang="nl-NL" sz="1800" b="0" dirty="0"/>
              <a:t>g</a:t>
            </a:r>
            <a:r>
              <a:rPr lang="nl-NL" sz="1800" b="0" u="sng" dirty="0"/>
              <a:t>en</a:t>
            </a:r>
            <a:r>
              <a:rPr lang="nl-NL" sz="1800" b="0" dirty="0"/>
              <a:t> beperken </a:t>
            </a:r>
            <a:br>
              <a:rPr lang="nl-NL" sz="1800" b="0" dirty="0"/>
            </a:br>
            <a:r>
              <a:rPr lang="nl-NL" sz="1800" b="0" dirty="0"/>
              <a:t>- niet-vertrouwelijke versie uitspraak (zonder geheim)</a:t>
            </a:r>
          </a:p>
          <a:p>
            <a:endParaRPr lang="nl-NL" sz="1800" b="0" dirty="0"/>
          </a:p>
          <a:p>
            <a:pPr marL="285750" indent="-285750">
              <a:buFontTx/>
              <a:buChar char="-"/>
            </a:pPr>
            <a:endParaRPr lang="nl-NL" sz="1800" b="0" dirty="0"/>
          </a:p>
          <a:p>
            <a:r>
              <a:rPr lang="nl-NL" sz="1800" dirty="0"/>
              <a:t> </a:t>
            </a:r>
          </a:p>
          <a:p>
            <a:endParaRPr lang="nl-NL" sz="1800" dirty="0"/>
          </a:p>
          <a:p>
            <a:endParaRPr lang="nl-NL" sz="1800" dirty="0"/>
          </a:p>
          <a:p>
            <a:endParaRPr lang="nl-NL" sz="1800" dirty="0"/>
          </a:p>
          <a:p>
            <a:endParaRPr lang="nl-NL" dirty="0"/>
          </a:p>
        </p:txBody>
      </p:sp>
    </p:spTree>
    <p:extLst>
      <p:ext uri="{BB962C8B-B14F-4D97-AF65-F5344CB8AC3E}">
        <p14:creationId xmlns:p14="http://schemas.microsoft.com/office/powerpoint/2010/main" val="11336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BC0CC60-BBF4-4C9B-977D-F3597E2B314A}"/>
              </a:ext>
            </a:extLst>
          </p:cNvPr>
          <p:cNvSpPr>
            <a:spLocks noGrp="1"/>
          </p:cNvSpPr>
          <p:nvPr>
            <p:ph idx="1"/>
          </p:nvPr>
        </p:nvSpPr>
        <p:spPr>
          <a:xfrm>
            <a:off x="3034664" y="1628800"/>
            <a:ext cx="5756997" cy="4320480"/>
          </a:xfrm>
        </p:spPr>
        <p:txBody>
          <a:bodyPr/>
          <a:lstStyle/>
          <a:p>
            <a:r>
              <a:rPr lang="nl-NL" sz="1800" dirty="0"/>
              <a:t>Contractenrecht</a:t>
            </a:r>
          </a:p>
          <a:p>
            <a:r>
              <a:rPr lang="nl-NL" sz="1800" dirty="0"/>
              <a:t>Arbeidsrecht</a:t>
            </a:r>
          </a:p>
          <a:p>
            <a:r>
              <a:rPr lang="nl-NL" sz="1800" dirty="0"/>
              <a:t>Strafrecht</a:t>
            </a:r>
          </a:p>
          <a:p>
            <a:r>
              <a:rPr lang="nl-NL" sz="1800" dirty="0"/>
              <a:t>Onrechtmatige daad</a:t>
            </a:r>
          </a:p>
          <a:p>
            <a:endParaRPr lang="nl-NL" sz="1800" dirty="0"/>
          </a:p>
          <a:p>
            <a:endParaRPr lang="nl-NL" sz="1800" dirty="0"/>
          </a:p>
          <a:p>
            <a:r>
              <a:rPr lang="nl-NL" sz="1800" dirty="0"/>
              <a:t>[Auteursrecht]</a:t>
            </a:r>
          </a:p>
          <a:p>
            <a:r>
              <a:rPr lang="nl-NL" sz="1800" dirty="0"/>
              <a:t>[Octrooirecht]</a:t>
            </a:r>
          </a:p>
          <a:p>
            <a:endParaRPr lang="nl-NL" sz="1800" dirty="0"/>
          </a:p>
          <a:p>
            <a:r>
              <a:rPr lang="nl-NL" sz="1800" dirty="0"/>
              <a:t>'Corporate IP'</a:t>
            </a:r>
          </a:p>
        </p:txBody>
      </p:sp>
    </p:spTree>
    <p:extLst>
      <p:ext uri="{BB962C8B-B14F-4D97-AF65-F5344CB8AC3E}">
        <p14:creationId xmlns:p14="http://schemas.microsoft.com/office/powerpoint/2010/main" val="2506912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p:txBody>
          <a:bodyPr/>
          <a:lstStyle/>
          <a:p>
            <a:endParaRPr lang="nl-NL" sz="1800" b="0" dirty="0"/>
          </a:p>
          <a:p>
            <a:r>
              <a:rPr lang="nl-NL" sz="1800" b="0" dirty="0"/>
              <a:t> </a:t>
            </a:r>
          </a:p>
          <a:p>
            <a:endParaRPr lang="nl-NL" sz="1800" b="0" dirty="0"/>
          </a:p>
        </p:txBody>
      </p:sp>
      <p:pic>
        <p:nvPicPr>
          <p:cNvPr id="5" name="Afbeelding 4">
            <a:extLst>
              <a:ext uri="{FF2B5EF4-FFF2-40B4-BE49-F238E27FC236}">
                <a16:creationId xmlns:a16="http://schemas.microsoft.com/office/drawing/2014/main" id="{E40BB81C-D534-43B6-B461-36095195DEE5}"/>
              </a:ext>
            </a:extLst>
          </p:cNvPr>
          <p:cNvPicPr>
            <a:picLocks noChangeAspect="1"/>
          </p:cNvPicPr>
          <p:nvPr/>
        </p:nvPicPr>
        <p:blipFill>
          <a:blip r:embed="rId2"/>
          <a:stretch>
            <a:fillRect/>
          </a:stretch>
        </p:blipFill>
        <p:spPr>
          <a:xfrm>
            <a:off x="3347864" y="2204864"/>
            <a:ext cx="5514975" cy="4029075"/>
          </a:xfrm>
          <a:prstGeom prst="rect">
            <a:avLst/>
          </a:prstGeom>
        </p:spPr>
      </p:pic>
      <p:pic>
        <p:nvPicPr>
          <p:cNvPr id="6" name="Afbeelding 5">
            <a:extLst>
              <a:ext uri="{FF2B5EF4-FFF2-40B4-BE49-F238E27FC236}">
                <a16:creationId xmlns:a16="http://schemas.microsoft.com/office/drawing/2014/main" id="{770EAC11-41A8-4280-96B5-13B976786DD1}"/>
              </a:ext>
            </a:extLst>
          </p:cNvPr>
          <p:cNvPicPr>
            <a:picLocks noChangeAspect="1"/>
          </p:cNvPicPr>
          <p:nvPr/>
        </p:nvPicPr>
        <p:blipFill>
          <a:blip r:embed="rId3"/>
          <a:stretch>
            <a:fillRect/>
          </a:stretch>
        </p:blipFill>
        <p:spPr>
          <a:xfrm>
            <a:off x="3378308" y="6221470"/>
            <a:ext cx="523875" cy="285750"/>
          </a:xfrm>
          <a:prstGeom prst="rect">
            <a:avLst/>
          </a:prstGeom>
        </p:spPr>
      </p:pic>
      <p:sp>
        <p:nvSpPr>
          <p:cNvPr id="8" name="Tijdelijke aanduiding voor inhoud 2">
            <a:extLst>
              <a:ext uri="{FF2B5EF4-FFF2-40B4-BE49-F238E27FC236}">
                <a16:creationId xmlns:a16="http://schemas.microsoft.com/office/drawing/2014/main" id="{359ACFDD-CB5F-4C27-83E1-E932CA1D1BCE}"/>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Achtergrond (TRIPs – 15 april 1994)</a:t>
            </a:r>
          </a:p>
          <a:p>
            <a:pPr marL="0" indent="0">
              <a:buNone/>
            </a:pPr>
            <a:endParaRPr lang="nl-NL" sz="1800" dirty="0"/>
          </a:p>
        </p:txBody>
      </p:sp>
      <p:pic>
        <p:nvPicPr>
          <p:cNvPr id="9" name="Afbeelding 8">
            <a:extLst>
              <a:ext uri="{FF2B5EF4-FFF2-40B4-BE49-F238E27FC236}">
                <a16:creationId xmlns:a16="http://schemas.microsoft.com/office/drawing/2014/main" id="{98128DC4-4CBD-4DAC-A4BF-3A0D821C3F50}"/>
              </a:ext>
            </a:extLst>
          </p:cNvPr>
          <p:cNvPicPr>
            <a:picLocks noChangeAspect="1"/>
          </p:cNvPicPr>
          <p:nvPr/>
        </p:nvPicPr>
        <p:blipFill>
          <a:blip r:embed="rId4"/>
          <a:stretch>
            <a:fillRect/>
          </a:stretch>
        </p:blipFill>
        <p:spPr>
          <a:xfrm>
            <a:off x="2713825" y="1309514"/>
            <a:ext cx="2619375" cy="895350"/>
          </a:xfrm>
          <a:prstGeom prst="rect">
            <a:avLst/>
          </a:prstGeom>
        </p:spPr>
      </p:pic>
      <p:pic>
        <p:nvPicPr>
          <p:cNvPr id="10" name="Afbeelding 9">
            <a:extLst>
              <a:ext uri="{FF2B5EF4-FFF2-40B4-BE49-F238E27FC236}">
                <a16:creationId xmlns:a16="http://schemas.microsoft.com/office/drawing/2014/main" id="{ECE8C06F-C134-4895-B477-6D1A75EB2CF3}"/>
              </a:ext>
            </a:extLst>
          </p:cNvPr>
          <p:cNvPicPr>
            <a:picLocks noChangeAspect="1"/>
          </p:cNvPicPr>
          <p:nvPr/>
        </p:nvPicPr>
        <p:blipFill>
          <a:blip r:embed="rId5"/>
          <a:stretch>
            <a:fillRect/>
          </a:stretch>
        </p:blipFill>
        <p:spPr>
          <a:xfrm>
            <a:off x="5333200" y="1511738"/>
            <a:ext cx="3048000" cy="457200"/>
          </a:xfrm>
          <a:prstGeom prst="rect">
            <a:avLst/>
          </a:prstGeom>
        </p:spPr>
      </p:pic>
    </p:spTree>
    <p:extLst>
      <p:ext uri="{BB962C8B-B14F-4D97-AF65-F5344CB8AC3E}">
        <p14:creationId xmlns:p14="http://schemas.microsoft.com/office/powerpoint/2010/main" val="3440383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p:txBody>
          <a:bodyPr/>
          <a:lstStyle/>
          <a:p>
            <a:endParaRPr lang="nl-NL" sz="1800" b="0" dirty="0"/>
          </a:p>
          <a:p>
            <a:r>
              <a:rPr lang="nl-NL" sz="1800" b="0" dirty="0"/>
              <a:t> </a:t>
            </a:r>
          </a:p>
          <a:p>
            <a:endParaRPr lang="nl-NL" sz="1800" b="0" dirty="0"/>
          </a:p>
        </p:txBody>
      </p:sp>
      <p:sp>
        <p:nvSpPr>
          <p:cNvPr id="8" name="Tijdelijke aanduiding voor inhoud 2">
            <a:extLst>
              <a:ext uri="{FF2B5EF4-FFF2-40B4-BE49-F238E27FC236}">
                <a16:creationId xmlns:a16="http://schemas.microsoft.com/office/drawing/2014/main" id="{359ACFDD-CB5F-4C27-83E1-E932CA1D1BCE}"/>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Achtergrond (TRIPs)</a:t>
            </a:r>
          </a:p>
          <a:p>
            <a:pPr marL="0" indent="0">
              <a:buNone/>
            </a:pPr>
            <a:endParaRPr lang="nl-NL" sz="1800" dirty="0"/>
          </a:p>
        </p:txBody>
      </p:sp>
      <p:sp>
        <p:nvSpPr>
          <p:cNvPr id="12" name="Tijdelijke aanduiding voor inhoud 1">
            <a:extLst>
              <a:ext uri="{FF2B5EF4-FFF2-40B4-BE49-F238E27FC236}">
                <a16:creationId xmlns:a16="http://schemas.microsoft.com/office/drawing/2014/main" id="{A8F41936-615C-4B6C-ADD9-8F5DDFE61A7C}"/>
              </a:ext>
            </a:extLst>
          </p:cNvPr>
          <p:cNvSpPr txBox="1">
            <a:spLocks/>
          </p:cNvSpPr>
          <p:nvPr/>
        </p:nvSpPr>
        <p:spPr>
          <a:xfrm>
            <a:off x="3034878" y="1628800"/>
            <a:ext cx="6001618" cy="3899544"/>
          </a:xfrm>
          <a:prstGeom prst="rect">
            <a:avLst/>
          </a:prstGeom>
        </p:spPr>
        <p:txBody>
          <a:bodyPr vert="horz" lIns="91440" tIns="45720" rIns="91440" bIns="45720" rtlCol="0">
            <a:noAutofit/>
          </a:bodyPr>
          <a:lstStyle>
            <a:lvl1pPr marL="0" indent="0" algn="l" defTabSz="914400" rtl="0" eaLnBrk="1" latinLnBrk="0" hangingPunct="1">
              <a:lnSpc>
                <a:spcPts val="3100"/>
              </a:lnSpc>
              <a:spcBef>
                <a:spcPts val="0"/>
              </a:spcBef>
              <a:buFont typeface="Wingdings" panose="05000000000000000000" pitchFamily="2" charset="2"/>
              <a:buNone/>
              <a:defRPr sz="2400" b="1" kern="1200">
                <a:solidFill>
                  <a:schemeClr val="tx1"/>
                </a:solidFill>
                <a:latin typeface="+mn-lt"/>
                <a:ea typeface="+mn-ea"/>
                <a:cs typeface="+mn-cs"/>
              </a:defRPr>
            </a:lvl1pPr>
            <a:lvl2pPr marL="3175" indent="0" algn="l" defTabSz="914400" rtl="0" eaLnBrk="1" latinLnBrk="0" hangingPunct="1">
              <a:lnSpc>
                <a:spcPts val="1800"/>
              </a:lnSpc>
              <a:spcBef>
                <a:spcPts val="0"/>
              </a:spcBef>
              <a:buFont typeface="Arial" panose="020B0604020202020204" pitchFamily="34" charset="0"/>
              <a:buNone/>
              <a:defRPr sz="1800" kern="1200">
                <a:solidFill>
                  <a:schemeClr val="accent4"/>
                </a:solidFill>
                <a:latin typeface="+mn-lt"/>
                <a:ea typeface="+mn-ea"/>
                <a:cs typeface="+mn-cs"/>
              </a:defRPr>
            </a:lvl2pPr>
            <a:lvl3pPr marL="228600" indent="-228600" algn="l" defTabSz="914400" rtl="0" eaLnBrk="1" latinLnBrk="0" hangingPunct="1">
              <a:lnSpc>
                <a:spcPts val="1800"/>
              </a:lnSpc>
              <a:spcBef>
                <a:spcPct val="20000"/>
              </a:spcBef>
              <a:buFont typeface="Wingdings" panose="05000000000000000000" pitchFamily="2" charset="2"/>
              <a:buChar char="§"/>
              <a:defRPr sz="1800" kern="1200">
                <a:solidFill>
                  <a:schemeClr val="accent4"/>
                </a:solidFill>
                <a:latin typeface="+mn-lt"/>
                <a:ea typeface="+mn-ea"/>
                <a:cs typeface="+mn-cs"/>
              </a:defRPr>
            </a:lvl3pPr>
            <a:lvl4pPr marL="534988" indent="-228600" algn="l" defTabSz="914400" rtl="0" eaLnBrk="1" latinLnBrk="0" hangingPunct="1">
              <a:lnSpc>
                <a:spcPts val="1800"/>
              </a:lnSpc>
              <a:spcBef>
                <a:spcPct val="20000"/>
              </a:spcBef>
              <a:buFont typeface="Arial" panose="020B0604020202020204" pitchFamily="34" charset="0"/>
              <a:buChar char="–"/>
              <a:tabLst>
                <a:tab pos="536575" algn="l"/>
              </a:tabLst>
              <a:defRPr sz="1800" kern="1200">
                <a:solidFill>
                  <a:schemeClr val="accent4"/>
                </a:solidFill>
                <a:latin typeface="+mn-lt"/>
                <a:ea typeface="+mn-ea"/>
                <a:cs typeface="+mn-cs"/>
              </a:defRPr>
            </a:lvl4pPr>
            <a:lvl5pPr marL="804863" indent="-234950" algn="l" defTabSz="914400" rtl="0" eaLnBrk="1" latinLnBrk="0" hangingPunct="1">
              <a:lnSpc>
                <a:spcPts val="1800"/>
              </a:lnSpc>
              <a:spcBef>
                <a:spcPct val="200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1800" b="0" dirty="0"/>
              <a:t>Ondanks TRIPs aanzienlijke </a:t>
            </a:r>
            <a:r>
              <a:rPr lang="nl-NL" sz="1800" b="0" dirty="0">
                <a:solidFill>
                  <a:srgbClr val="FF0000"/>
                </a:solidFill>
              </a:rPr>
              <a:t>verschillen in wetgeving </a:t>
            </a:r>
            <a:r>
              <a:rPr lang="nl-NL" sz="1800" b="0" dirty="0"/>
              <a:t>van lidstaten: </a:t>
            </a:r>
            <a:r>
              <a:rPr lang="nl-NL" sz="1800" b="0" dirty="0">
                <a:solidFill>
                  <a:srgbClr val="FF0000"/>
                </a:solidFill>
              </a:rPr>
              <a:t>geen eenduidige definitie </a:t>
            </a:r>
            <a:r>
              <a:rPr lang="nl-NL" sz="1800" b="0" dirty="0"/>
              <a:t>van 'bedrijfsgeheim'</a:t>
            </a:r>
          </a:p>
          <a:p>
            <a:br>
              <a:rPr lang="nl-NL" sz="1800" b="0" dirty="0"/>
            </a:br>
            <a:r>
              <a:rPr lang="nl-NL" sz="1800" b="0" dirty="0">
                <a:sym typeface="Wingdings" panose="05000000000000000000" pitchFamily="2" charset="2"/>
              </a:rPr>
              <a:t> </a:t>
            </a:r>
            <a:r>
              <a:rPr lang="nl-NL" sz="1800" b="0" dirty="0"/>
              <a:t>verschil in reikwijdte / beschermingsomvang</a:t>
            </a:r>
          </a:p>
          <a:p>
            <a:br>
              <a:rPr lang="nl-NL" sz="1800" b="0" dirty="0"/>
            </a:br>
            <a:r>
              <a:rPr lang="nl-NL" sz="1800" b="0" dirty="0">
                <a:sym typeface="Wingdings" panose="05000000000000000000" pitchFamily="2" charset="2"/>
              </a:rPr>
              <a:t> </a:t>
            </a:r>
            <a:r>
              <a:rPr lang="nl-NL" sz="1800" b="0" dirty="0"/>
              <a:t>geen samenhang in handhavingsmogelijkheden</a:t>
            </a:r>
          </a:p>
          <a:p>
            <a:br>
              <a:rPr lang="nl-NL" sz="1800" b="0" dirty="0"/>
            </a:br>
            <a:r>
              <a:rPr lang="nl-NL" sz="1800" b="0" dirty="0">
                <a:sym typeface="Wingdings" panose="05000000000000000000" pitchFamily="2" charset="2"/>
              </a:rPr>
              <a:t> verschil in omgang </a:t>
            </a:r>
            <a:r>
              <a:rPr lang="nl-NL" sz="1800" b="0" dirty="0"/>
              <a:t>derden bij te goeder trouw verkrijging van bedrijfsgeheim na eerdere onrechtmatige verkrijging door andere partij</a:t>
            </a:r>
          </a:p>
          <a:p>
            <a:pPr marL="285750" indent="-285750">
              <a:buFontTx/>
              <a:buChar char="-"/>
            </a:pPr>
            <a:endParaRPr lang="nl-NL" sz="1800" b="0" dirty="0"/>
          </a:p>
          <a:p>
            <a:pPr marL="285750" indent="-285750">
              <a:buFontTx/>
              <a:buChar char="-"/>
            </a:pPr>
            <a:endParaRPr lang="nl-NL" sz="1800" b="0" dirty="0"/>
          </a:p>
          <a:p>
            <a:pPr marL="285750" indent="-285750">
              <a:buFontTx/>
              <a:buChar char="-"/>
            </a:pPr>
            <a:endParaRPr lang="nl-NL" sz="1800" b="0" dirty="0"/>
          </a:p>
          <a:p>
            <a:endParaRPr lang="nl-NL" sz="1800" b="0" dirty="0"/>
          </a:p>
          <a:p>
            <a:r>
              <a:rPr lang="nl-NL" sz="1800" b="0" dirty="0"/>
              <a:t> </a:t>
            </a:r>
          </a:p>
          <a:p>
            <a:endParaRPr lang="nl-NL" sz="1800" b="0" dirty="0"/>
          </a:p>
        </p:txBody>
      </p:sp>
    </p:spTree>
    <p:extLst>
      <p:ext uri="{BB962C8B-B14F-4D97-AF65-F5344CB8AC3E}">
        <p14:creationId xmlns:p14="http://schemas.microsoft.com/office/powerpoint/2010/main" val="346155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p:txBody>
          <a:bodyPr/>
          <a:lstStyle/>
          <a:p>
            <a:endParaRPr lang="nl-NL" sz="1800" b="0" dirty="0"/>
          </a:p>
          <a:p>
            <a:r>
              <a:rPr lang="nl-NL" sz="1800" b="0" dirty="0"/>
              <a:t> </a:t>
            </a:r>
          </a:p>
          <a:p>
            <a:endParaRPr lang="nl-NL" sz="1800" b="0" dirty="0"/>
          </a:p>
        </p:txBody>
      </p:sp>
      <p:sp>
        <p:nvSpPr>
          <p:cNvPr id="8" name="Tijdelijke aanduiding voor inhoud 2">
            <a:extLst>
              <a:ext uri="{FF2B5EF4-FFF2-40B4-BE49-F238E27FC236}">
                <a16:creationId xmlns:a16="http://schemas.microsoft.com/office/drawing/2014/main" id="{359ACFDD-CB5F-4C27-83E1-E932CA1D1BCE}"/>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Achtergrond (Richtlijn 2016/943/EU)</a:t>
            </a:r>
          </a:p>
          <a:p>
            <a:pPr marL="0" indent="0">
              <a:buNone/>
            </a:pPr>
            <a:endParaRPr lang="nl-NL" sz="1800" dirty="0"/>
          </a:p>
        </p:txBody>
      </p:sp>
      <p:sp>
        <p:nvSpPr>
          <p:cNvPr id="12" name="Tijdelijke aanduiding voor inhoud 1">
            <a:extLst>
              <a:ext uri="{FF2B5EF4-FFF2-40B4-BE49-F238E27FC236}">
                <a16:creationId xmlns:a16="http://schemas.microsoft.com/office/drawing/2014/main" id="{A8F41936-615C-4B6C-ADD9-8F5DDFE61A7C}"/>
              </a:ext>
            </a:extLst>
          </p:cNvPr>
          <p:cNvSpPr txBox="1">
            <a:spLocks/>
          </p:cNvSpPr>
          <p:nvPr/>
        </p:nvSpPr>
        <p:spPr>
          <a:xfrm>
            <a:off x="3034878" y="1628800"/>
            <a:ext cx="6001618" cy="3899544"/>
          </a:xfrm>
          <a:prstGeom prst="rect">
            <a:avLst/>
          </a:prstGeom>
        </p:spPr>
        <p:txBody>
          <a:bodyPr vert="horz" lIns="91440" tIns="45720" rIns="91440" bIns="45720" rtlCol="0">
            <a:noAutofit/>
          </a:bodyPr>
          <a:lstStyle>
            <a:lvl1pPr marL="0" indent="0" algn="l" defTabSz="914400" rtl="0" eaLnBrk="1" latinLnBrk="0" hangingPunct="1">
              <a:lnSpc>
                <a:spcPts val="3100"/>
              </a:lnSpc>
              <a:spcBef>
                <a:spcPts val="0"/>
              </a:spcBef>
              <a:buFont typeface="Wingdings" panose="05000000000000000000" pitchFamily="2" charset="2"/>
              <a:buNone/>
              <a:defRPr sz="2400" b="1" kern="1200">
                <a:solidFill>
                  <a:schemeClr val="tx1"/>
                </a:solidFill>
                <a:latin typeface="+mn-lt"/>
                <a:ea typeface="+mn-ea"/>
                <a:cs typeface="+mn-cs"/>
              </a:defRPr>
            </a:lvl1pPr>
            <a:lvl2pPr marL="3175" indent="0" algn="l" defTabSz="914400" rtl="0" eaLnBrk="1" latinLnBrk="0" hangingPunct="1">
              <a:lnSpc>
                <a:spcPts val="1800"/>
              </a:lnSpc>
              <a:spcBef>
                <a:spcPts val="0"/>
              </a:spcBef>
              <a:buFont typeface="Arial" panose="020B0604020202020204" pitchFamily="34" charset="0"/>
              <a:buNone/>
              <a:defRPr sz="1800" kern="1200">
                <a:solidFill>
                  <a:schemeClr val="accent4"/>
                </a:solidFill>
                <a:latin typeface="+mn-lt"/>
                <a:ea typeface="+mn-ea"/>
                <a:cs typeface="+mn-cs"/>
              </a:defRPr>
            </a:lvl2pPr>
            <a:lvl3pPr marL="228600" indent="-228600" algn="l" defTabSz="914400" rtl="0" eaLnBrk="1" latinLnBrk="0" hangingPunct="1">
              <a:lnSpc>
                <a:spcPts val="1800"/>
              </a:lnSpc>
              <a:spcBef>
                <a:spcPct val="20000"/>
              </a:spcBef>
              <a:buFont typeface="Wingdings" panose="05000000000000000000" pitchFamily="2" charset="2"/>
              <a:buChar char="§"/>
              <a:defRPr sz="1800" kern="1200">
                <a:solidFill>
                  <a:schemeClr val="accent4"/>
                </a:solidFill>
                <a:latin typeface="+mn-lt"/>
                <a:ea typeface="+mn-ea"/>
                <a:cs typeface="+mn-cs"/>
              </a:defRPr>
            </a:lvl3pPr>
            <a:lvl4pPr marL="534988" indent="-228600" algn="l" defTabSz="914400" rtl="0" eaLnBrk="1" latinLnBrk="0" hangingPunct="1">
              <a:lnSpc>
                <a:spcPts val="1800"/>
              </a:lnSpc>
              <a:spcBef>
                <a:spcPct val="20000"/>
              </a:spcBef>
              <a:buFont typeface="Arial" panose="020B0604020202020204" pitchFamily="34" charset="0"/>
              <a:buChar char="–"/>
              <a:tabLst>
                <a:tab pos="536575" algn="l"/>
              </a:tabLst>
              <a:defRPr sz="1800" kern="1200">
                <a:solidFill>
                  <a:schemeClr val="accent4"/>
                </a:solidFill>
                <a:latin typeface="+mn-lt"/>
                <a:ea typeface="+mn-ea"/>
                <a:cs typeface="+mn-cs"/>
              </a:defRPr>
            </a:lvl4pPr>
            <a:lvl5pPr marL="804863" indent="-234950" algn="l" defTabSz="914400" rtl="0" eaLnBrk="1" latinLnBrk="0" hangingPunct="1">
              <a:lnSpc>
                <a:spcPts val="1800"/>
              </a:lnSpc>
              <a:spcBef>
                <a:spcPct val="200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nl-NL" sz="1800" b="0" dirty="0"/>
          </a:p>
          <a:p>
            <a:pPr marL="285750" indent="-285750">
              <a:buFontTx/>
              <a:buChar char="-"/>
            </a:pPr>
            <a:endParaRPr lang="nl-NL" sz="1800" b="0" dirty="0"/>
          </a:p>
          <a:p>
            <a:pPr marL="285750" indent="-285750">
              <a:buFontTx/>
              <a:buChar char="-"/>
            </a:pPr>
            <a:endParaRPr lang="nl-NL" sz="1800" b="0" dirty="0"/>
          </a:p>
          <a:p>
            <a:endParaRPr lang="nl-NL" sz="1800" b="0" dirty="0"/>
          </a:p>
          <a:p>
            <a:r>
              <a:rPr lang="nl-NL" sz="1800" b="0" dirty="0"/>
              <a:t> </a:t>
            </a:r>
          </a:p>
          <a:p>
            <a:endParaRPr lang="nl-NL" sz="1800" b="0" dirty="0"/>
          </a:p>
        </p:txBody>
      </p:sp>
      <p:pic>
        <p:nvPicPr>
          <p:cNvPr id="4" name="Afbeelding 3">
            <a:extLst>
              <a:ext uri="{FF2B5EF4-FFF2-40B4-BE49-F238E27FC236}">
                <a16:creationId xmlns:a16="http://schemas.microsoft.com/office/drawing/2014/main" id="{2495D609-CC8E-4FD6-8F95-DF00A7913185}"/>
              </a:ext>
            </a:extLst>
          </p:cNvPr>
          <p:cNvPicPr>
            <a:picLocks noChangeAspect="1"/>
          </p:cNvPicPr>
          <p:nvPr/>
        </p:nvPicPr>
        <p:blipFill>
          <a:blip r:embed="rId2"/>
          <a:stretch>
            <a:fillRect/>
          </a:stretch>
        </p:blipFill>
        <p:spPr>
          <a:xfrm>
            <a:off x="2699792" y="2204864"/>
            <a:ext cx="6444208" cy="2276475"/>
          </a:xfrm>
          <a:prstGeom prst="rect">
            <a:avLst/>
          </a:prstGeom>
        </p:spPr>
      </p:pic>
    </p:spTree>
    <p:extLst>
      <p:ext uri="{BB962C8B-B14F-4D97-AF65-F5344CB8AC3E}">
        <p14:creationId xmlns:p14="http://schemas.microsoft.com/office/powerpoint/2010/main" val="3555532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p:txBody>
          <a:bodyPr/>
          <a:lstStyle/>
          <a:p>
            <a:endParaRPr lang="nl-NL" sz="1800" b="0" dirty="0"/>
          </a:p>
          <a:p>
            <a:r>
              <a:rPr lang="nl-NL" sz="1800" b="0" dirty="0"/>
              <a:t> </a:t>
            </a:r>
          </a:p>
          <a:p>
            <a:endParaRPr lang="nl-NL" sz="1800" b="0" dirty="0"/>
          </a:p>
        </p:txBody>
      </p:sp>
      <p:sp>
        <p:nvSpPr>
          <p:cNvPr id="8" name="Tijdelijke aanduiding voor inhoud 2">
            <a:extLst>
              <a:ext uri="{FF2B5EF4-FFF2-40B4-BE49-F238E27FC236}">
                <a16:creationId xmlns:a16="http://schemas.microsoft.com/office/drawing/2014/main" id="{359ACFDD-CB5F-4C27-83E1-E932CA1D1BCE}"/>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Achtergrond (Richtlijn 2016/943/EU)</a:t>
            </a:r>
          </a:p>
          <a:p>
            <a:pPr marL="0" indent="0">
              <a:buNone/>
            </a:pPr>
            <a:endParaRPr lang="nl-NL" sz="1800" dirty="0"/>
          </a:p>
        </p:txBody>
      </p:sp>
      <p:sp>
        <p:nvSpPr>
          <p:cNvPr id="12" name="Tijdelijke aanduiding voor inhoud 1">
            <a:extLst>
              <a:ext uri="{FF2B5EF4-FFF2-40B4-BE49-F238E27FC236}">
                <a16:creationId xmlns:a16="http://schemas.microsoft.com/office/drawing/2014/main" id="{A8F41936-615C-4B6C-ADD9-8F5DDFE61A7C}"/>
              </a:ext>
            </a:extLst>
          </p:cNvPr>
          <p:cNvSpPr txBox="1">
            <a:spLocks/>
          </p:cNvSpPr>
          <p:nvPr/>
        </p:nvSpPr>
        <p:spPr>
          <a:xfrm>
            <a:off x="3034877" y="1628800"/>
            <a:ext cx="6091656" cy="3899544"/>
          </a:xfrm>
          <a:prstGeom prst="rect">
            <a:avLst/>
          </a:prstGeom>
        </p:spPr>
        <p:txBody>
          <a:bodyPr vert="horz" lIns="91440" tIns="45720" rIns="91440" bIns="45720" rtlCol="0">
            <a:noAutofit/>
          </a:bodyPr>
          <a:lstStyle>
            <a:lvl1pPr marL="0" indent="0" algn="l" defTabSz="914400" rtl="0" eaLnBrk="1" latinLnBrk="0" hangingPunct="1">
              <a:lnSpc>
                <a:spcPts val="3100"/>
              </a:lnSpc>
              <a:spcBef>
                <a:spcPts val="0"/>
              </a:spcBef>
              <a:buFont typeface="Wingdings" panose="05000000000000000000" pitchFamily="2" charset="2"/>
              <a:buNone/>
              <a:defRPr sz="2400" b="1" kern="1200">
                <a:solidFill>
                  <a:schemeClr val="tx1"/>
                </a:solidFill>
                <a:latin typeface="+mn-lt"/>
                <a:ea typeface="+mn-ea"/>
                <a:cs typeface="+mn-cs"/>
              </a:defRPr>
            </a:lvl1pPr>
            <a:lvl2pPr marL="3175" indent="0" algn="l" defTabSz="914400" rtl="0" eaLnBrk="1" latinLnBrk="0" hangingPunct="1">
              <a:lnSpc>
                <a:spcPts val="1800"/>
              </a:lnSpc>
              <a:spcBef>
                <a:spcPts val="0"/>
              </a:spcBef>
              <a:buFont typeface="Arial" panose="020B0604020202020204" pitchFamily="34" charset="0"/>
              <a:buNone/>
              <a:defRPr sz="1800" kern="1200">
                <a:solidFill>
                  <a:schemeClr val="accent4"/>
                </a:solidFill>
                <a:latin typeface="+mn-lt"/>
                <a:ea typeface="+mn-ea"/>
                <a:cs typeface="+mn-cs"/>
              </a:defRPr>
            </a:lvl2pPr>
            <a:lvl3pPr marL="228600" indent="-228600" algn="l" defTabSz="914400" rtl="0" eaLnBrk="1" latinLnBrk="0" hangingPunct="1">
              <a:lnSpc>
                <a:spcPts val="1800"/>
              </a:lnSpc>
              <a:spcBef>
                <a:spcPct val="20000"/>
              </a:spcBef>
              <a:buFont typeface="Wingdings" panose="05000000000000000000" pitchFamily="2" charset="2"/>
              <a:buChar char="§"/>
              <a:defRPr sz="1800" kern="1200">
                <a:solidFill>
                  <a:schemeClr val="accent4"/>
                </a:solidFill>
                <a:latin typeface="+mn-lt"/>
                <a:ea typeface="+mn-ea"/>
                <a:cs typeface="+mn-cs"/>
              </a:defRPr>
            </a:lvl3pPr>
            <a:lvl4pPr marL="534988" indent="-228600" algn="l" defTabSz="914400" rtl="0" eaLnBrk="1" latinLnBrk="0" hangingPunct="1">
              <a:lnSpc>
                <a:spcPts val="1800"/>
              </a:lnSpc>
              <a:spcBef>
                <a:spcPct val="20000"/>
              </a:spcBef>
              <a:buFont typeface="Arial" panose="020B0604020202020204" pitchFamily="34" charset="0"/>
              <a:buChar char="–"/>
              <a:tabLst>
                <a:tab pos="536575" algn="l"/>
              </a:tabLst>
              <a:defRPr sz="1800" kern="1200">
                <a:solidFill>
                  <a:schemeClr val="accent4"/>
                </a:solidFill>
                <a:latin typeface="+mn-lt"/>
                <a:ea typeface="+mn-ea"/>
                <a:cs typeface="+mn-cs"/>
              </a:defRPr>
            </a:lvl4pPr>
            <a:lvl5pPr marL="804863" indent="-234950" algn="l" defTabSz="914400" rtl="0" eaLnBrk="1" latinLnBrk="0" hangingPunct="1">
              <a:lnSpc>
                <a:spcPts val="1800"/>
              </a:lnSpc>
              <a:spcBef>
                <a:spcPct val="200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1800" b="0" dirty="0"/>
              <a:t>Doel Richtlijn: </a:t>
            </a:r>
            <a:r>
              <a:rPr lang="nl-NL" sz="1800" b="0" dirty="0">
                <a:solidFill>
                  <a:srgbClr val="FF0000"/>
                </a:solidFill>
              </a:rPr>
              <a:t>regels vaststellen om het recht van de lidstaten op elkaar af te stemmen</a:t>
            </a:r>
            <a:r>
              <a:rPr lang="nl-NL" sz="1800" b="0" dirty="0"/>
              <a:t>, "zodat er op de gehele </a:t>
            </a:r>
          </a:p>
          <a:p>
            <a:r>
              <a:rPr lang="nl-NL" sz="1800" b="0" dirty="0"/>
              <a:t>interne markt een toereikend en consistent niveau van civiele maatregelen is in geval van het onrechtmatig verkrijgen, gebruiken of openbaar maken van een bedrijfsgeheim" (ov. 10)</a:t>
            </a:r>
          </a:p>
          <a:p>
            <a:endParaRPr lang="nl-NL" sz="1800" b="0" dirty="0"/>
          </a:p>
          <a:p>
            <a:r>
              <a:rPr lang="nl-NL" sz="1800" b="0" dirty="0"/>
              <a:t>Richtlijn dient op </a:t>
            </a:r>
            <a:r>
              <a:rPr lang="nl-NL" sz="1800" b="0" dirty="0">
                <a:solidFill>
                  <a:srgbClr val="FF0000"/>
                </a:solidFill>
              </a:rPr>
              <a:t>9 juni 2018 </a:t>
            </a:r>
            <a:r>
              <a:rPr lang="nl-NL" sz="1800" b="0" dirty="0"/>
              <a:t>in de nationale wetgeving te zijn geïmplementeerd. </a:t>
            </a:r>
          </a:p>
          <a:p>
            <a:endParaRPr lang="nl-NL" sz="1800" b="0" dirty="0"/>
          </a:p>
          <a:p>
            <a:pPr marL="285750" indent="-285750">
              <a:buFontTx/>
              <a:buChar char="-"/>
            </a:pPr>
            <a:endParaRPr lang="nl-NL" sz="1800" b="0" dirty="0"/>
          </a:p>
          <a:p>
            <a:pPr marL="285750" indent="-285750">
              <a:buFontTx/>
              <a:buChar char="-"/>
            </a:pPr>
            <a:endParaRPr lang="nl-NL" sz="1800" b="0" dirty="0"/>
          </a:p>
          <a:p>
            <a:endParaRPr lang="nl-NL" sz="1800" b="0" dirty="0"/>
          </a:p>
          <a:p>
            <a:r>
              <a:rPr lang="nl-NL" sz="1800" b="0" dirty="0"/>
              <a:t> </a:t>
            </a:r>
          </a:p>
          <a:p>
            <a:endParaRPr lang="nl-NL" sz="1800" b="0" dirty="0"/>
          </a:p>
        </p:txBody>
      </p:sp>
    </p:spTree>
    <p:extLst>
      <p:ext uri="{BB962C8B-B14F-4D97-AF65-F5344CB8AC3E}">
        <p14:creationId xmlns:p14="http://schemas.microsoft.com/office/powerpoint/2010/main" val="57434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a:xfrm>
            <a:off x="3034664" y="1628800"/>
            <a:ext cx="5756997" cy="3899544"/>
          </a:xfrm>
        </p:spPr>
        <p:txBody>
          <a:bodyPr/>
          <a:lstStyle/>
          <a:p>
            <a:pPr marL="285750" indent="-285750">
              <a:buFontTx/>
              <a:buChar char="-"/>
            </a:pPr>
            <a:r>
              <a:rPr lang="nl-NL" sz="1800" b="0" dirty="0"/>
              <a:t>10 november 2017: 	Wetsvoorstel / </a:t>
            </a:r>
            <a:r>
              <a:rPr lang="nl-NL" sz="1800" b="0" dirty="0" err="1"/>
              <a:t>MvT</a:t>
            </a:r>
            <a:endParaRPr lang="nl-NL" sz="1800" b="0" dirty="0"/>
          </a:p>
          <a:p>
            <a:endParaRPr lang="nl-NL" sz="1800" b="0" dirty="0"/>
          </a:p>
          <a:p>
            <a:pPr marL="285750" indent="-285750">
              <a:buFontTx/>
              <a:buChar char="-"/>
            </a:pPr>
            <a:r>
              <a:rPr lang="nl-NL" sz="1800" b="0" dirty="0"/>
              <a:t>15 december 2017: 	Verslag</a:t>
            </a:r>
          </a:p>
          <a:p>
            <a:endParaRPr lang="nl-NL" sz="1800" b="0" dirty="0"/>
          </a:p>
          <a:p>
            <a:pPr marL="285750" indent="-285750">
              <a:buFontTx/>
              <a:buChar char="-"/>
            </a:pPr>
            <a:r>
              <a:rPr lang="nl-NL" sz="1800" b="0" dirty="0"/>
              <a:t>8 februari 2018: 		Nota n.a.v. het Verslag</a:t>
            </a:r>
          </a:p>
          <a:p>
            <a:endParaRPr lang="nl-NL" sz="1800" b="0" dirty="0"/>
          </a:p>
          <a:p>
            <a:pPr marL="285750" indent="-285750">
              <a:buFontTx/>
              <a:buChar char="-"/>
            </a:pPr>
            <a:r>
              <a:rPr lang="nl-NL" sz="1800" b="0" dirty="0"/>
              <a:t>5-13 april 2018: 		Amendementen</a:t>
            </a:r>
          </a:p>
          <a:p>
            <a:pPr marL="285750" indent="-285750">
              <a:buFontTx/>
              <a:buChar char="-"/>
            </a:pPr>
            <a:endParaRPr lang="nl-NL" sz="1800" b="0" dirty="0"/>
          </a:p>
          <a:p>
            <a:pPr marL="285750" indent="-285750">
              <a:buFontTx/>
              <a:buChar char="-"/>
            </a:pPr>
            <a:r>
              <a:rPr lang="nl-NL" sz="1800" b="0" dirty="0"/>
              <a:t>17 april 2018: 		Stemming TK (aangenomen)</a:t>
            </a:r>
          </a:p>
          <a:p>
            <a:endParaRPr lang="nl-NL" sz="1800" b="0" dirty="0"/>
          </a:p>
          <a:p>
            <a:pPr marL="285750" indent="-285750">
              <a:buFontTx/>
              <a:buChar char="-"/>
            </a:pPr>
            <a:r>
              <a:rPr lang="nl-NL" sz="1800" b="0" dirty="0"/>
              <a:t>          </a:t>
            </a:r>
            <a:r>
              <a:rPr lang="nl-NL" sz="1800" b="0" dirty="0">
                <a:solidFill>
                  <a:srgbClr val="FF0000"/>
                </a:solidFill>
              </a:rPr>
              <a:t>?</a:t>
            </a:r>
            <a:r>
              <a:rPr lang="nl-NL" sz="1800" b="0" dirty="0"/>
              <a:t>		Behandeling EK</a:t>
            </a:r>
          </a:p>
        </p:txBody>
      </p:sp>
      <p:sp>
        <p:nvSpPr>
          <p:cNvPr id="3" name="Tijdelijke aanduiding voor inhoud 2">
            <a:extLst>
              <a:ext uri="{FF2B5EF4-FFF2-40B4-BE49-F238E27FC236}">
                <a16:creationId xmlns:a16="http://schemas.microsoft.com/office/drawing/2014/main" id="{E6E480DC-3E39-4AE0-8D2A-87B9BD506188}"/>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br>
              <a:rPr lang="nl-NL" sz="1800" dirty="0"/>
            </a:br>
            <a:r>
              <a:rPr lang="nl-NL" sz="1800" dirty="0"/>
              <a:t>Verloop wetsvoorstel 34 821 </a:t>
            </a:r>
          </a:p>
          <a:p>
            <a:pPr marL="0" indent="0">
              <a:buNone/>
            </a:pPr>
            <a:endParaRPr lang="nl-NL" sz="1800" dirty="0"/>
          </a:p>
        </p:txBody>
      </p:sp>
    </p:spTree>
    <p:extLst>
      <p:ext uri="{BB962C8B-B14F-4D97-AF65-F5344CB8AC3E}">
        <p14:creationId xmlns:p14="http://schemas.microsoft.com/office/powerpoint/2010/main" val="297104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0A5023E-9F7A-41C8-91DD-9C80E681D7D9}"/>
              </a:ext>
            </a:extLst>
          </p:cNvPr>
          <p:cNvSpPr>
            <a:spLocks noGrp="1"/>
          </p:cNvSpPr>
          <p:nvPr>
            <p:ph idx="1"/>
          </p:nvPr>
        </p:nvSpPr>
        <p:spPr>
          <a:xfrm>
            <a:off x="3034664" y="1628800"/>
            <a:ext cx="5756997" cy="3899544"/>
          </a:xfrm>
        </p:spPr>
        <p:txBody>
          <a:bodyPr/>
          <a:lstStyle/>
          <a:p>
            <a:endParaRPr lang="nl-NL" sz="1800" b="0" dirty="0"/>
          </a:p>
          <a:p>
            <a:endParaRPr lang="nl-NL" sz="1800" b="0" dirty="0"/>
          </a:p>
        </p:txBody>
      </p:sp>
      <p:pic>
        <p:nvPicPr>
          <p:cNvPr id="8" name="Afbeelding 7">
            <a:extLst>
              <a:ext uri="{FF2B5EF4-FFF2-40B4-BE49-F238E27FC236}">
                <a16:creationId xmlns:a16="http://schemas.microsoft.com/office/drawing/2014/main" id="{554536CC-BD7E-41C1-9079-05309AF0F310}"/>
              </a:ext>
            </a:extLst>
          </p:cNvPr>
          <p:cNvPicPr>
            <a:picLocks noChangeAspect="1"/>
          </p:cNvPicPr>
          <p:nvPr/>
        </p:nvPicPr>
        <p:blipFill>
          <a:blip r:embed="rId2"/>
          <a:stretch>
            <a:fillRect/>
          </a:stretch>
        </p:blipFill>
        <p:spPr>
          <a:xfrm>
            <a:off x="3131840" y="1845022"/>
            <a:ext cx="5374005" cy="1733550"/>
          </a:xfrm>
          <a:prstGeom prst="rect">
            <a:avLst/>
          </a:prstGeom>
        </p:spPr>
      </p:pic>
      <p:sp>
        <p:nvSpPr>
          <p:cNvPr id="4" name="Tekstvak 3">
            <a:extLst>
              <a:ext uri="{FF2B5EF4-FFF2-40B4-BE49-F238E27FC236}">
                <a16:creationId xmlns:a16="http://schemas.microsoft.com/office/drawing/2014/main" id="{2156BDF7-278A-484B-AF3D-01ED2BEFD845}"/>
              </a:ext>
            </a:extLst>
          </p:cNvPr>
          <p:cNvSpPr txBox="1"/>
          <p:nvPr/>
        </p:nvSpPr>
        <p:spPr>
          <a:xfrm>
            <a:off x="3131840" y="4005064"/>
            <a:ext cx="5472608" cy="1477328"/>
          </a:xfrm>
          <a:prstGeom prst="rect">
            <a:avLst/>
          </a:prstGeom>
          <a:noFill/>
        </p:spPr>
        <p:txBody>
          <a:bodyPr wrap="square" rtlCol="0">
            <a:spAutoFit/>
          </a:bodyPr>
          <a:lstStyle/>
          <a:p>
            <a:r>
              <a:rPr lang="nl-NL" dirty="0"/>
              <a:t>Artikel 1 - Begrippen</a:t>
            </a:r>
          </a:p>
          <a:p>
            <a:r>
              <a:rPr lang="nl-NL" dirty="0"/>
              <a:t>Artikel 2 - Verkrijgen, gebruiken of openbaar maken</a:t>
            </a:r>
          </a:p>
          <a:p>
            <a:r>
              <a:rPr lang="nl-NL" dirty="0"/>
              <a:t>Artikel 3 - Uitzonderingen</a:t>
            </a:r>
          </a:p>
          <a:p>
            <a:r>
              <a:rPr lang="nl-NL" dirty="0"/>
              <a:t>Artikel 4 - Meer uitzonderingen </a:t>
            </a:r>
          </a:p>
          <a:p>
            <a:r>
              <a:rPr lang="nl-NL" dirty="0"/>
              <a:t>Artikelen 5 t/m 10 - Handhaving</a:t>
            </a:r>
          </a:p>
        </p:txBody>
      </p:sp>
      <p:sp>
        <p:nvSpPr>
          <p:cNvPr id="9" name="Tijdelijke aanduiding voor inhoud 2">
            <a:extLst>
              <a:ext uri="{FF2B5EF4-FFF2-40B4-BE49-F238E27FC236}">
                <a16:creationId xmlns:a16="http://schemas.microsoft.com/office/drawing/2014/main" id="{A6610ED6-36FE-467C-B483-FE7F6D8C8CF3}"/>
              </a:ext>
            </a:extLst>
          </p:cNvPr>
          <p:cNvSpPr>
            <a:spLocks noGrp="1"/>
          </p:cNvSpPr>
          <p:nvPr>
            <p:ph idx="10"/>
          </p:nvPr>
        </p:nvSpPr>
        <p:spPr>
          <a:xfrm>
            <a:off x="201185" y="1628800"/>
            <a:ext cx="2498607" cy="3899544"/>
          </a:xfrm>
        </p:spPr>
        <p:txBody>
          <a:bodyPr/>
          <a:lstStyle/>
          <a:p>
            <a:pPr marL="182563" indent="-182563"/>
            <a:r>
              <a:rPr lang="nl-NL" sz="1800" dirty="0"/>
              <a:t>Wet bescherming bedrijfsgeheimen</a:t>
            </a:r>
            <a:br>
              <a:rPr lang="nl-NL" sz="1800" dirty="0"/>
            </a:br>
            <a:endParaRPr lang="nl-NL" sz="1800" dirty="0"/>
          </a:p>
        </p:txBody>
      </p:sp>
    </p:spTree>
    <p:extLst>
      <p:ext uri="{BB962C8B-B14F-4D97-AF65-F5344CB8AC3E}">
        <p14:creationId xmlns:p14="http://schemas.microsoft.com/office/powerpoint/2010/main" val="779728492"/>
      </p:ext>
    </p:extLst>
  </p:cSld>
  <p:clrMapOvr>
    <a:masterClrMapping/>
  </p:clrMapOvr>
</p:sld>
</file>

<file path=ppt/theme/theme1.xml><?xml version="1.0" encoding="utf-8"?>
<a:theme xmlns:a="http://schemas.openxmlformats.org/drawingml/2006/main" name="Visser Schaap Kreijger">
  <a:themeElements>
    <a:clrScheme name="VSK">
      <a:dk1>
        <a:srgbClr val="516A8B"/>
      </a:dk1>
      <a:lt1>
        <a:sysClr val="window" lastClr="FFFFFF"/>
      </a:lt1>
      <a:dk2>
        <a:srgbClr val="516A8B"/>
      </a:dk2>
      <a:lt2>
        <a:srgbClr val="FFFFFF"/>
      </a:lt2>
      <a:accent1>
        <a:srgbClr val="516A8B"/>
      </a:accent1>
      <a:accent2>
        <a:srgbClr val="000000"/>
      </a:accent2>
      <a:accent3>
        <a:srgbClr val="506282"/>
      </a:accent3>
      <a:accent4>
        <a:srgbClr val="92999E"/>
      </a:accent4>
      <a:accent5>
        <a:srgbClr val="9EB9D5"/>
      </a:accent5>
      <a:accent6>
        <a:srgbClr val="C4C69E"/>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VSK presentatie</Template>
  <TotalTime>2766</TotalTime>
  <Words>1060</Words>
  <Application>Microsoft Office PowerPoint</Application>
  <PresentationFormat>Diavoorstelling (4:3)</PresentationFormat>
  <Paragraphs>202</Paragraphs>
  <Slides>24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Calibri</vt:lpstr>
      <vt:lpstr>Wingdings</vt:lpstr>
      <vt:lpstr>Visser Schaap Kreijger</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Visser Schaap &amp; Kreijger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Claudia Beers</dc:creator>
  <cp:lastModifiedBy>Susanne Smulders</cp:lastModifiedBy>
  <cp:revision>175</cp:revision>
  <dcterms:created xsi:type="dcterms:W3CDTF">2015-03-02T12:38:08Z</dcterms:created>
  <dcterms:modified xsi:type="dcterms:W3CDTF">2018-07-19T12:48:58Z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jabloonVersieDatum">
    <vt:filetime>2015-03-01T23:00:00Z</vt:filetime>
  </property>
</Properties>
</file>