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20"/>
  </p:notesMasterIdLst>
  <p:sldIdLst>
    <p:sldId id="256" r:id="rId2"/>
    <p:sldId id="280" r:id="rId3"/>
    <p:sldId id="270" r:id="rId4"/>
    <p:sldId id="281" r:id="rId5"/>
    <p:sldId id="282" r:id="rId6"/>
    <p:sldId id="285" r:id="rId7"/>
    <p:sldId id="284" r:id="rId8"/>
    <p:sldId id="271" r:id="rId9"/>
    <p:sldId id="286" r:id="rId10"/>
    <p:sldId id="287" r:id="rId11"/>
    <p:sldId id="273" r:id="rId12"/>
    <p:sldId id="288" r:id="rId13"/>
    <p:sldId id="289" r:id="rId14"/>
    <p:sldId id="291" r:id="rId15"/>
    <p:sldId id="293" r:id="rId16"/>
    <p:sldId id="292" r:id="rId17"/>
    <p:sldId id="278" r:id="rId18"/>
    <p:sldId id="279"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54007" autoAdjust="0"/>
  </p:normalViewPr>
  <p:slideViewPr>
    <p:cSldViewPr snapToGrid="0">
      <p:cViewPr varScale="1">
        <p:scale>
          <a:sx n="62" d="100"/>
          <a:sy n="62" d="100"/>
        </p:scale>
        <p:origin x="1710" y="6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298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54F9FB-6542-45AE-95BB-1883E5EAF037}" type="datetimeFigureOut">
              <a:rPr lang="nl-NL" smtClean="0"/>
              <a:t>05-11-2019</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marL="228600">
              <a:spcAft>
                <a:spcPts val="0"/>
              </a:spcAft>
            </a:pPr>
            <a:r>
              <a:rPr lang="nl-NL" sz="1200" b="1" dirty="0">
                <a:effectLst/>
                <a:latin typeface="Times New Roman" panose="02020603050405020304" pitchFamily="18" charset="0"/>
                <a:ea typeface="Times New Roman" panose="02020603050405020304" pitchFamily="18" charset="0"/>
              </a:rPr>
              <a:t>Faillissement: kenmerken</a:t>
            </a:r>
            <a:endParaRPr lang="nl-NL" sz="1200" dirty="0">
              <a:effectLst/>
              <a:latin typeface="Times New Roman" panose="02020603050405020304" pitchFamily="18" charset="0"/>
              <a:ea typeface="Times New Roman" panose="02020603050405020304" pitchFamily="18" charset="0"/>
            </a:endParaRPr>
          </a:p>
          <a:p>
            <a:pPr marL="228600">
              <a:spcAft>
                <a:spcPts val="0"/>
              </a:spcAft>
            </a:pPr>
            <a:r>
              <a:rPr lang="nl-NL" sz="1200" b="1" dirty="0">
                <a:effectLst/>
                <a:latin typeface="Times New Roman" panose="02020603050405020304" pitchFamily="18" charset="0"/>
                <a:ea typeface="Times New Roman" panose="02020603050405020304" pitchFamily="18" charset="0"/>
              </a:rPr>
              <a:t> </a:t>
            </a:r>
            <a:endParaRPr lang="nl-NL" sz="1200" dirty="0">
              <a:effectLst/>
              <a:latin typeface="Times New Roman" panose="02020603050405020304" pitchFamily="18" charset="0"/>
              <a:ea typeface="Times New Roman" panose="02020603050405020304" pitchFamily="18" charset="0"/>
            </a:endParaRPr>
          </a:p>
          <a:p>
            <a:pPr marL="342900" lvl="0" indent="-342900">
              <a:spcAft>
                <a:spcPts val="0"/>
              </a:spcAft>
              <a:buFont typeface="Symbol" panose="05050102010706020507" pitchFamily="18" charset="2"/>
              <a:buChar char=""/>
            </a:pPr>
            <a:r>
              <a:rPr lang="nl-NL" sz="1200" dirty="0">
                <a:effectLst/>
                <a:latin typeface="Times New Roman" panose="02020603050405020304" pitchFamily="18" charset="0"/>
                <a:ea typeface="Times New Roman" panose="02020603050405020304" pitchFamily="18" charset="0"/>
              </a:rPr>
              <a:t>Collectieve </a:t>
            </a:r>
            <a:r>
              <a:rPr lang="nl-NL" sz="1200" dirty="0" err="1">
                <a:effectLst/>
                <a:latin typeface="Times New Roman" panose="02020603050405020304" pitchFamily="18" charset="0"/>
                <a:ea typeface="Times New Roman" panose="02020603050405020304" pitchFamily="18" charset="0"/>
              </a:rPr>
              <a:t>verhaalsprocedure</a:t>
            </a:r>
            <a:r>
              <a:rPr lang="nl-NL" sz="1200" dirty="0">
                <a:effectLst/>
                <a:latin typeface="Times New Roman" panose="02020603050405020304" pitchFamily="18" charset="0"/>
                <a:ea typeface="Times New Roman" panose="02020603050405020304" pitchFamily="18" charset="0"/>
              </a:rPr>
              <a:t> (3:276 BW)</a:t>
            </a:r>
          </a:p>
          <a:p>
            <a:pPr marL="670560">
              <a:spcAft>
                <a:spcPts val="0"/>
              </a:spcAft>
            </a:pPr>
            <a:r>
              <a:rPr lang="nl-NL" sz="1200" i="1" dirty="0">
                <a:effectLst/>
                <a:latin typeface="Times New Roman" panose="02020603050405020304" pitchFamily="18" charset="0"/>
                <a:ea typeface="Times New Roman" panose="02020603050405020304" pitchFamily="18" charset="0"/>
              </a:rPr>
              <a:t>“Algeheel beslag op het vermogen van de schuldenaar t.b.v. de gezamenlijke schuldeisers</a:t>
            </a:r>
            <a:r>
              <a:rPr lang="nl-NL" sz="1200" dirty="0">
                <a:effectLst/>
                <a:latin typeface="Times New Roman" panose="02020603050405020304" pitchFamily="18" charset="0"/>
                <a:ea typeface="Times New Roman" panose="02020603050405020304" pitchFamily="18" charset="0"/>
              </a:rPr>
              <a:t>”</a:t>
            </a:r>
          </a:p>
          <a:p>
            <a:pPr marL="228600">
              <a:spcAft>
                <a:spcPts val="0"/>
              </a:spcAft>
            </a:pPr>
            <a:r>
              <a:rPr lang="nl-NL" sz="1200" b="1" dirty="0">
                <a:effectLst/>
                <a:latin typeface="Times New Roman" panose="02020603050405020304" pitchFamily="18" charset="0"/>
                <a:ea typeface="Times New Roman" panose="02020603050405020304" pitchFamily="18" charset="0"/>
              </a:rPr>
              <a:t> </a:t>
            </a:r>
            <a:endParaRPr lang="nl-NL" sz="1200" dirty="0">
              <a:effectLst/>
              <a:latin typeface="Times New Roman" panose="02020603050405020304" pitchFamily="18" charset="0"/>
              <a:ea typeface="Times New Roman" panose="02020603050405020304" pitchFamily="18" charset="0"/>
            </a:endParaRPr>
          </a:p>
          <a:p>
            <a:pPr marL="342900" lvl="0" indent="-342900">
              <a:spcAft>
                <a:spcPts val="0"/>
              </a:spcAft>
              <a:buFont typeface="Symbol" panose="05050102010706020507" pitchFamily="18" charset="2"/>
              <a:buChar char=""/>
            </a:pPr>
            <a:r>
              <a:rPr lang="nl-NL" sz="1200" dirty="0">
                <a:effectLst/>
                <a:latin typeface="Times New Roman" panose="02020603050405020304" pitchFamily="18" charset="0"/>
                <a:ea typeface="Times New Roman" panose="02020603050405020304" pitchFamily="18" charset="0"/>
              </a:rPr>
              <a:t>Door de rechtbank benoemde vereffenaar: curator</a:t>
            </a:r>
          </a:p>
          <a:p>
            <a:pPr marL="228600">
              <a:spcAft>
                <a:spcPts val="0"/>
              </a:spcAft>
            </a:pPr>
            <a:r>
              <a:rPr lang="nl-NL" sz="1200" b="1" dirty="0">
                <a:effectLst/>
                <a:latin typeface="Times New Roman" panose="02020603050405020304" pitchFamily="18" charset="0"/>
                <a:ea typeface="Times New Roman" panose="02020603050405020304" pitchFamily="18" charset="0"/>
              </a:rPr>
              <a:t> </a:t>
            </a:r>
            <a:endParaRPr lang="nl-NL" sz="1200" dirty="0">
              <a:effectLst/>
              <a:latin typeface="Times New Roman" panose="02020603050405020304" pitchFamily="18" charset="0"/>
              <a:ea typeface="Times New Roman" panose="02020603050405020304" pitchFamily="18" charset="0"/>
            </a:endParaRPr>
          </a:p>
          <a:p>
            <a:pPr marL="342900" lvl="0" indent="-342900">
              <a:spcAft>
                <a:spcPts val="0"/>
              </a:spcAft>
              <a:buFont typeface="Symbol" panose="05050102010706020507" pitchFamily="18" charset="2"/>
              <a:buChar char=""/>
            </a:pPr>
            <a:r>
              <a:rPr lang="nl-NL" sz="1200" dirty="0">
                <a:effectLst/>
                <a:latin typeface="Times New Roman" panose="02020603050405020304" pitchFamily="18" charset="0"/>
                <a:ea typeface="Times New Roman" panose="02020603050405020304" pitchFamily="18" charset="0"/>
              </a:rPr>
              <a:t>Omvat gehele vermogen schuldenaar (20, 21 </a:t>
            </a:r>
            <a:r>
              <a:rPr lang="nl-NL" sz="1200" dirty="0" err="1">
                <a:effectLst/>
                <a:latin typeface="Times New Roman" panose="02020603050405020304" pitchFamily="18" charset="0"/>
                <a:ea typeface="Times New Roman" panose="02020603050405020304" pitchFamily="18" charset="0"/>
              </a:rPr>
              <a:t>Fw</a:t>
            </a:r>
            <a:r>
              <a:rPr lang="nl-NL" sz="1200" dirty="0">
                <a:effectLst/>
                <a:latin typeface="Times New Roman" panose="02020603050405020304" pitchFamily="18" charset="0"/>
                <a:ea typeface="Times New Roman" panose="02020603050405020304" pitchFamily="18" charset="0"/>
              </a:rPr>
              <a:t>.)</a:t>
            </a:r>
          </a:p>
          <a:p>
            <a:pPr marL="228600">
              <a:spcAft>
                <a:spcPts val="0"/>
              </a:spcAft>
            </a:pPr>
            <a:r>
              <a:rPr lang="nl-NL" sz="1200" b="1" dirty="0">
                <a:effectLst/>
                <a:latin typeface="Times New Roman" panose="02020603050405020304" pitchFamily="18" charset="0"/>
                <a:ea typeface="Times New Roman" panose="02020603050405020304" pitchFamily="18" charset="0"/>
              </a:rPr>
              <a:t> </a:t>
            </a:r>
            <a:endParaRPr lang="nl-NL" sz="1200" dirty="0">
              <a:effectLst/>
              <a:latin typeface="Times New Roman" panose="02020603050405020304" pitchFamily="18" charset="0"/>
              <a:ea typeface="Times New Roman" panose="02020603050405020304" pitchFamily="18" charset="0"/>
            </a:endParaRPr>
          </a:p>
          <a:p>
            <a:pPr marL="342900" lvl="0" indent="-342900">
              <a:spcAft>
                <a:spcPts val="0"/>
              </a:spcAft>
              <a:buFont typeface="Symbol" panose="05050102010706020507" pitchFamily="18" charset="2"/>
              <a:buChar char=""/>
            </a:pPr>
            <a:r>
              <a:rPr lang="nl-NL" sz="1200" dirty="0">
                <a:effectLst/>
                <a:latin typeface="Times New Roman" panose="02020603050405020304" pitchFamily="18" charset="0"/>
                <a:ea typeface="Times New Roman" panose="02020603050405020304" pitchFamily="18" charset="0"/>
              </a:rPr>
              <a:t>Individueel verhaal uitgesloten (33 </a:t>
            </a:r>
            <a:r>
              <a:rPr lang="nl-NL" sz="1200" dirty="0" err="1">
                <a:effectLst/>
                <a:latin typeface="Times New Roman" panose="02020603050405020304" pitchFamily="18" charset="0"/>
                <a:ea typeface="Times New Roman" panose="02020603050405020304" pitchFamily="18" charset="0"/>
              </a:rPr>
              <a:t>Fw</a:t>
            </a:r>
            <a:r>
              <a:rPr lang="nl-NL" sz="1200" dirty="0">
                <a:effectLst/>
                <a:latin typeface="Times New Roman" panose="02020603050405020304" pitchFamily="18" charset="0"/>
                <a:ea typeface="Times New Roman" panose="02020603050405020304" pitchFamily="18" charset="0"/>
              </a:rPr>
              <a:t>.)</a:t>
            </a:r>
          </a:p>
          <a:p>
            <a:pPr marL="670560">
              <a:spcAft>
                <a:spcPts val="0"/>
              </a:spcAft>
            </a:pPr>
            <a:r>
              <a:rPr lang="nl-NL" sz="1200" i="1" dirty="0">
                <a:effectLst/>
                <a:latin typeface="Times New Roman" panose="02020603050405020304" pitchFamily="18" charset="0"/>
                <a:ea typeface="Times New Roman" panose="02020603050405020304" pitchFamily="18" charset="0"/>
              </a:rPr>
              <a:t>Uitzondering: separatisten (57 </a:t>
            </a:r>
            <a:r>
              <a:rPr lang="nl-NL" sz="1200" i="1" dirty="0" err="1">
                <a:effectLst/>
                <a:latin typeface="Times New Roman" panose="02020603050405020304" pitchFamily="18" charset="0"/>
                <a:ea typeface="Times New Roman" panose="02020603050405020304" pitchFamily="18" charset="0"/>
              </a:rPr>
              <a:t>Fw</a:t>
            </a:r>
            <a:r>
              <a:rPr lang="nl-NL" sz="1200" i="1" dirty="0">
                <a:effectLst/>
                <a:latin typeface="Times New Roman" panose="02020603050405020304" pitchFamily="18" charset="0"/>
                <a:ea typeface="Times New Roman" panose="02020603050405020304" pitchFamily="18" charset="0"/>
              </a:rPr>
              <a:t>.)</a:t>
            </a:r>
            <a:endParaRPr lang="nl-NL" sz="1200" dirty="0">
              <a:effectLst/>
              <a:latin typeface="Times New Roman" panose="02020603050405020304" pitchFamily="18" charset="0"/>
              <a:ea typeface="Times New Roman" panose="02020603050405020304" pitchFamily="18" charset="0"/>
            </a:endParaRP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CD3545-66D2-4EED-BA82-853CFCBB10C1}" type="slidenum">
              <a:rPr lang="nl-NL" smtClean="0"/>
              <a:t>‹nr.›</a:t>
            </a:fld>
            <a:endParaRPr lang="nl-NL"/>
          </a:p>
        </p:txBody>
      </p:sp>
    </p:spTree>
    <p:extLst>
      <p:ext uri="{BB962C8B-B14F-4D97-AF65-F5344CB8AC3E}">
        <p14:creationId xmlns:p14="http://schemas.microsoft.com/office/powerpoint/2010/main" val="720987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8DCD3545-66D2-4EED-BA82-853CFCBB10C1}" type="slidenum">
              <a:rPr lang="nl-NL" smtClean="0"/>
              <a:t>1</a:t>
            </a:fld>
            <a:endParaRPr lang="nl-NL"/>
          </a:p>
        </p:txBody>
      </p:sp>
    </p:spTree>
    <p:extLst>
      <p:ext uri="{BB962C8B-B14F-4D97-AF65-F5344CB8AC3E}">
        <p14:creationId xmlns:p14="http://schemas.microsoft.com/office/powerpoint/2010/main" val="7268004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sz="1000" dirty="0"/>
          </a:p>
        </p:txBody>
      </p:sp>
      <p:sp>
        <p:nvSpPr>
          <p:cNvPr id="4" name="Tijdelijke aanduiding voor dianummer 3"/>
          <p:cNvSpPr>
            <a:spLocks noGrp="1"/>
          </p:cNvSpPr>
          <p:nvPr>
            <p:ph type="sldNum" sz="quarter" idx="5"/>
          </p:nvPr>
        </p:nvSpPr>
        <p:spPr/>
        <p:txBody>
          <a:bodyPr/>
          <a:lstStyle/>
          <a:p>
            <a:fld id="{8DCD3545-66D2-4EED-BA82-853CFCBB10C1}" type="slidenum">
              <a:rPr lang="nl-NL" smtClean="0"/>
              <a:t>10</a:t>
            </a:fld>
            <a:endParaRPr lang="nl-NL"/>
          </a:p>
        </p:txBody>
      </p:sp>
    </p:spTree>
    <p:extLst>
      <p:ext uri="{BB962C8B-B14F-4D97-AF65-F5344CB8AC3E}">
        <p14:creationId xmlns:p14="http://schemas.microsoft.com/office/powerpoint/2010/main" val="9916528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sz="1000" b="0" dirty="0"/>
          </a:p>
        </p:txBody>
      </p:sp>
      <p:sp>
        <p:nvSpPr>
          <p:cNvPr id="4" name="Tijdelijke aanduiding voor dianummer 3"/>
          <p:cNvSpPr>
            <a:spLocks noGrp="1"/>
          </p:cNvSpPr>
          <p:nvPr>
            <p:ph type="sldNum" sz="quarter" idx="5"/>
          </p:nvPr>
        </p:nvSpPr>
        <p:spPr/>
        <p:txBody>
          <a:bodyPr/>
          <a:lstStyle/>
          <a:p>
            <a:fld id="{8DCD3545-66D2-4EED-BA82-853CFCBB10C1}" type="slidenum">
              <a:rPr lang="nl-NL" smtClean="0"/>
              <a:t>11</a:t>
            </a:fld>
            <a:endParaRPr lang="nl-NL"/>
          </a:p>
        </p:txBody>
      </p:sp>
    </p:spTree>
    <p:extLst>
      <p:ext uri="{BB962C8B-B14F-4D97-AF65-F5344CB8AC3E}">
        <p14:creationId xmlns:p14="http://schemas.microsoft.com/office/powerpoint/2010/main" val="4627584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sz="1000" dirty="0"/>
          </a:p>
        </p:txBody>
      </p:sp>
      <p:sp>
        <p:nvSpPr>
          <p:cNvPr id="4" name="Tijdelijke aanduiding voor dianummer 3"/>
          <p:cNvSpPr>
            <a:spLocks noGrp="1"/>
          </p:cNvSpPr>
          <p:nvPr>
            <p:ph type="sldNum" sz="quarter" idx="5"/>
          </p:nvPr>
        </p:nvSpPr>
        <p:spPr/>
        <p:txBody>
          <a:bodyPr/>
          <a:lstStyle/>
          <a:p>
            <a:fld id="{8DCD3545-66D2-4EED-BA82-853CFCBB10C1}" type="slidenum">
              <a:rPr lang="nl-NL" smtClean="0"/>
              <a:t>12</a:t>
            </a:fld>
            <a:endParaRPr lang="nl-NL"/>
          </a:p>
        </p:txBody>
      </p:sp>
    </p:spTree>
    <p:extLst>
      <p:ext uri="{BB962C8B-B14F-4D97-AF65-F5344CB8AC3E}">
        <p14:creationId xmlns:p14="http://schemas.microsoft.com/office/powerpoint/2010/main" val="14582305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sz="1000" dirty="0"/>
          </a:p>
        </p:txBody>
      </p:sp>
      <p:sp>
        <p:nvSpPr>
          <p:cNvPr id="4" name="Tijdelijke aanduiding voor dianummer 3"/>
          <p:cNvSpPr>
            <a:spLocks noGrp="1"/>
          </p:cNvSpPr>
          <p:nvPr>
            <p:ph type="sldNum" sz="quarter" idx="5"/>
          </p:nvPr>
        </p:nvSpPr>
        <p:spPr/>
        <p:txBody>
          <a:bodyPr/>
          <a:lstStyle/>
          <a:p>
            <a:fld id="{8DCD3545-66D2-4EED-BA82-853CFCBB10C1}" type="slidenum">
              <a:rPr lang="nl-NL" smtClean="0"/>
              <a:t>13</a:t>
            </a:fld>
            <a:endParaRPr lang="nl-NL"/>
          </a:p>
        </p:txBody>
      </p:sp>
    </p:spTree>
    <p:extLst>
      <p:ext uri="{BB962C8B-B14F-4D97-AF65-F5344CB8AC3E}">
        <p14:creationId xmlns:p14="http://schemas.microsoft.com/office/powerpoint/2010/main" val="10668303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sz="1000" dirty="0"/>
          </a:p>
        </p:txBody>
      </p:sp>
      <p:sp>
        <p:nvSpPr>
          <p:cNvPr id="4" name="Tijdelijke aanduiding voor dianummer 3"/>
          <p:cNvSpPr>
            <a:spLocks noGrp="1"/>
          </p:cNvSpPr>
          <p:nvPr>
            <p:ph type="sldNum" sz="quarter" idx="5"/>
          </p:nvPr>
        </p:nvSpPr>
        <p:spPr/>
        <p:txBody>
          <a:bodyPr/>
          <a:lstStyle/>
          <a:p>
            <a:fld id="{8DCD3545-66D2-4EED-BA82-853CFCBB10C1}" type="slidenum">
              <a:rPr lang="nl-NL" smtClean="0"/>
              <a:t>14</a:t>
            </a:fld>
            <a:endParaRPr lang="nl-NL"/>
          </a:p>
        </p:txBody>
      </p:sp>
    </p:spTree>
    <p:extLst>
      <p:ext uri="{BB962C8B-B14F-4D97-AF65-F5344CB8AC3E}">
        <p14:creationId xmlns:p14="http://schemas.microsoft.com/office/powerpoint/2010/main" val="9391820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sz="1000" dirty="0"/>
          </a:p>
        </p:txBody>
      </p:sp>
      <p:sp>
        <p:nvSpPr>
          <p:cNvPr id="4" name="Tijdelijke aanduiding voor dianummer 3"/>
          <p:cNvSpPr>
            <a:spLocks noGrp="1"/>
          </p:cNvSpPr>
          <p:nvPr>
            <p:ph type="sldNum" sz="quarter" idx="5"/>
          </p:nvPr>
        </p:nvSpPr>
        <p:spPr/>
        <p:txBody>
          <a:bodyPr/>
          <a:lstStyle/>
          <a:p>
            <a:fld id="{8DCD3545-66D2-4EED-BA82-853CFCBB10C1}" type="slidenum">
              <a:rPr lang="nl-NL" smtClean="0"/>
              <a:t>15</a:t>
            </a:fld>
            <a:endParaRPr lang="nl-NL"/>
          </a:p>
        </p:txBody>
      </p:sp>
    </p:spTree>
    <p:extLst>
      <p:ext uri="{BB962C8B-B14F-4D97-AF65-F5344CB8AC3E}">
        <p14:creationId xmlns:p14="http://schemas.microsoft.com/office/powerpoint/2010/main" val="25328697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sz="1000" dirty="0"/>
          </a:p>
        </p:txBody>
      </p:sp>
      <p:sp>
        <p:nvSpPr>
          <p:cNvPr id="4" name="Tijdelijke aanduiding voor dianummer 3"/>
          <p:cNvSpPr>
            <a:spLocks noGrp="1"/>
          </p:cNvSpPr>
          <p:nvPr>
            <p:ph type="sldNum" sz="quarter" idx="5"/>
          </p:nvPr>
        </p:nvSpPr>
        <p:spPr/>
        <p:txBody>
          <a:bodyPr/>
          <a:lstStyle/>
          <a:p>
            <a:fld id="{8DCD3545-66D2-4EED-BA82-853CFCBB10C1}" type="slidenum">
              <a:rPr lang="nl-NL" smtClean="0"/>
              <a:t>16</a:t>
            </a:fld>
            <a:endParaRPr lang="nl-NL"/>
          </a:p>
        </p:txBody>
      </p:sp>
    </p:spTree>
    <p:extLst>
      <p:ext uri="{BB962C8B-B14F-4D97-AF65-F5344CB8AC3E}">
        <p14:creationId xmlns:p14="http://schemas.microsoft.com/office/powerpoint/2010/main" val="40262445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8DCD3545-66D2-4EED-BA82-853CFCBB10C1}" type="slidenum">
              <a:rPr lang="nl-NL" smtClean="0"/>
              <a:t>17</a:t>
            </a:fld>
            <a:endParaRPr lang="nl-NL"/>
          </a:p>
        </p:txBody>
      </p:sp>
    </p:spTree>
    <p:extLst>
      <p:ext uri="{BB962C8B-B14F-4D97-AF65-F5344CB8AC3E}">
        <p14:creationId xmlns:p14="http://schemas.microsoft.com/office/powerpoint/2010/main" val="17942190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8DCD3545-66D2-4EED-BA82-853CFCBB10C1}" type="slidenum">
              <a:rPr lang="nl-NL" smtClean="0"/>
              <a:t>18</a:t>
            </a:fld>
            <a:endParaRPr lang="nl-NL"/>
          </a:p>
        </p:txBody>
      </p:sp>
    </p:spTree>
    <p:extLst>
      <p:ext uri="{BB962C8B-B14F-4D97-AF65-F5344CB8AC3E}">
        <p14:creationId xmlns:p14="http://schemas.microsoft.com/office/powerpoint/2010/main" val="939763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NL" sz="1000" dirty="0"/>
          </a:p>
        </p:txBody>
      </p:sp>
      <p:sp>
        <p:nvSpPr>
          <p:cNvPr id="4" name="Tijdelijke aanduiding voor dianummer 3"/>
          <p:cNvSpPr>
            <a:spLocks noGrp="1"/>
          </p:cNvSpPr>
          <p:nvPr>
            <p:ph type="sldNum" sz="quarter" idx="5"/>
          </p:nvPr>
        </p:nvSpPr>
        <p:spPr/>
        <p:txBody>
          <a:bodyPr/>
          <a:lstStyle/>
          <a:p>
            <a:fld id="{8DCD3545-66D2-4EED-BA82-853CFCBB10C1}" type="slidenum">
              <a:rPr lang="nl-NL" smtClean="0"/>
              <a:t>2</a:t>
            </a:fld>
            <a:endParaRPr lang="nl-NL"/>
          </a:p>
        </p:txBody>
      </p:sp>
    </p:spTree>
    <p:extLst>
      <p:ext uri="{BB962C8B-B14F-4D97-AF65-F5344CB8AC3E}">
        <p14:creationId xmlns:p14="http://schemas.microsoft.com/office/powerpoint/2010/main" val="6437038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Tx/>
              <a:buNone/>
            </a:pPr>
            <a:endParaRPr lang="nl-NL" sz="1000" dirty="0">
              <a:latin typeface="+mn-lt"/>
            </a:endParaRPr>
          </a:p>
        </p:txBody>
      </p:sp>
      <p:sp>
        <p:nvSpPr>
          <p:cNvPr id="4" name="Tijdelijke aanduiding voor dianummer 3"/>
          <p:cNvSpPr>
            <a:spLocks noGrp="1"/>
          </p:cNvSpPr>
          <p:nvPr>
            <p:ph type="sldNum" sz="quarter" idx="5"/>
          </p:nvPr>
        </p:nvSpPr>
        <p:spPr/>
        <p:txBody>
          <a:bodyPr/>
          <a:lstStyle/>
          <a:p>
            <a:fld id="{8DCD3545-66D2-4EED-BA82-853CFCBB10C1}" type="slidenum">
              <a:rPr lang="nl-NL" smtClean="0"/>
              <a:t>3</a:t>
            </a:fld>
            <a:endParaRPr lang="nl-NL"/>
          </a:p>
        </p:txBody>
      </p:sp>
    </p:spTree>
    <p:extLst>
      <p:ext uri="{BB962C8B-B14F-4D97-AF65-F5344CB8AC3E}">
        <p14:creationId xmlns:p14="http://schemas.microsoft.com/office/powerpoint/2010/main" val="24447555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sz="1000" dirty="0"/>
          </a:p>
        </p:txBody>
      </p:sp>
      <p:sp>
        <p:nvSpPr>
          <p:cNvPr id="4" name="Tijdelijke aanduiding voor dianummer 3"/>
          <p:cNvSpPr>
            <a:spLocks noGrp="1"/>
          </p:cNvSpPr>
          <p:nvPr>
            <p:ph type="sldNum" sz="quarter" idx="5"/>
          </p:nvPr>
        </p:nvSpPr>
        <p:spPr/>
        <p:txBody>
          <a:bodyPr/>
          <a:lstStyle/>
          <a:p>
            <a:fld id="{8DCD3545-66D2-4EED-BA82-853CFCBB10C1}" type="slidenum">
              <a:rPr lang="nl-NL" smtClean="0"/>
              <a:t>4</a:t>
            </a:fld>
            <a:endParaRPr lang="nl-NL"/>
          </a:p>
        </p:txBody>
      </p:sp>
    </p:spTree>
    <p:extLst>
      <p:ext uri="{BB962C8B-B14F-4D97-AF65-F5344CB8AC3E}">
        <p14:creationId xmlns:p14="http://schemas.microsoft.com/office/powerpoint/2010/main" val="3825073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NL" dirty="0"/>
          </a:p>
        </p:txBody>
      </p:sp>
      <p:sp>
        <p:nvSpPr>
          <p:cNvPr id="4" name="Tijdelijke aanduiding voor dianummer 3"/>
          <p:cNvSpPr>
            <a:spLocks noGrp="1"/>
          </p:cNvSpPr>
          <p:nvPr>
            <p:ph type="sldNum" sz="quarter" idx="5"/>
          </p:nvPr>
        </p:nvSpPr>
        <p:spPr/>
        <p:txBody>
          <a:bodyPr/>
          <a:lstStyle/>
          <a:p>
            <a:fld id="{8DCD3545-66D2-4EED-BA82-853CFCBB10C1}" type="slidenum">
              <a:rPr lang="nl-NL" smtClean="0"/>
              <a:t>5</a:t>
            </a:fld>
            <a:endParaRPr lang="nl-NL"/>
          </a:p>
        </p:txBody>
      </p:sp>
    </p:spTree>
    <p:extLst>
      <p:ext uri="{BB962C8B-B14F-4D97-AF65-F5344CB8AC3E}">
        <p14:creationId xmlns:p14="http://schemas.microsoft.com/office/powerpoint/2010/main" val="4085451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8DCD3545-66D2-4EED-BA82-853CFCBB10C1}" type="slidenum">
              <a:rPr lang="nl-NL" smtClean="0"/>
              <a:t>6</a:t>
            </a:fld>
            <a:endParaRPr lang="nl-NL"/>
          </a:p>
        </p:txBody>
      </p:sp>
    </p:spTree>
    <p:extLst>
      <p:ext uri="{BB962C8B-B14F-4D97-AF65-F5344CB8AC3E}">
        <p14:creationId xmlns:p14="http://schemas.microsoft.com/office/powerpoint/2010/main" val="3171780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 typeface="Arial" panose="020B0604020202020204" pitchFamily="34" charset="0"/>
              <a:buChar char="•"/>
            </a:pPr>
            <a:endParaRPr lang="nl-NL" dirty="0"/>
          </a:p>
        </p:txBody>
      </p:sp>
      <p:sp>
        <p:nvSpPr>
          <p:cNvPr id="4" name="Tijdelijke aanduiding voor dianummer 3"/>
          <p:cNvSpPr>
            <a:spLocks noGrp="1"/>
          </p:cNvSpPr>
          <p:nvPr>
            <p:ph type="sldNum" sz="quarter" idx="5"/>
          </p:nvPr>
        </p:nvSpPr>
        <p:spPr/>
        <p:txBody>
          <a:bodyPr/>
          <a:lstStyle/>
          <a:p>
            <a:fld id="{8DCD3545-66D2-4EED-BA82-853CFCBB10C1}" type="slidenum">
              <a:rPr lang="nl-NL" smtClean="0"/>
              <a:t>7</a:t>
            </a:fld>
            <a:endParaRPr lang="nl-NL"/>
          </a:p>
        </p:txBody>
      </p:sp>
    </p:spTree>
    <p:extLst>
      <p:ext uri="{BB962C8B-B14F-4D97-AF65-F5344CB8AC3E}">
        <p14:creationId xmlns:p14="http://schemas.microsoft.com/office/powerpoint/2010/main" val="33422840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sz="1000" b="1" dirty="0"/>
          </a:p>
        </p:txBody>
      </p:sp>
      <p:sp>
        <p:nvSpPr>
          <p:cNvPr id="4" name="Tijdelijke aanduiding voor dianummer 3"/>
          <p:cNvSpPr>
            <a:spLocks noGrp="1"/>
          </p:cNvSpPr>
          <p:nvPr>
            <p:ph type="sldNum" sz="quarter" idx="5"/>
          </p:nvPr>
        </p:nvSpPr>
        <p:spPr/>
        <p:txBody>
          <a:bodyPr/>
          <a:lstStyle/>
          <a:p>
            <a:fld id="{8DCD3545-66D2-4EED-BA82-853CFCBB10C1}" type="slidenum">
              <a:rPr lang="nl-NL" smtClean="0"/>
              <a:t>8</a:t>
            </a:fld>
            <a:endParaRPr lang="nl-NL"/>
          </a:p>
        </p:txBody>
      </p:sp>
    </p:spTree>
    <p:extLst>
      <p:ext uri="{BB962C8B-B14F-4D97-AF65-F5344CB8AC3E}">
        <p14:creationId xmlns:p14="http://schemas.microsoft.com/office/powerpoint/2010/main" val="12969919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sz="1000" dirty="0"/>
          </a:p>
        </p:txBody>
      </p:sp>
      <p:sp>
        <p:nvSpPr>
          <p:cNvPr id="4" name="Tijdelijke aanduiding voor dianummer 3"/>
          <p:cNvSpPr>
            <a:spLocks noGrp="1"/>
          </p:cNvSpPr>
          <p:nvPr>
            <p:ph type="sldNum" sz="quarter" idx="5"/>
          </p:nvPr>
        </p:nvSpPr>
        <p:spPr/>
        <p:txBody>
          <a:bodyPr/>
          <a:lstStyle/>
          <a:p>
            <a:fld id="{8DCD3545-66D2-4EED-BA82-853CFCBB10C1}" type="slidenum">
              <a:rPr lang="nl-NL" smtClean="0"/>
              <a:t>9</a:t>
            </a:fld>
            <a:endParaRPr lang="nl-NL"/>
          </a:p>
        </p:txBody>
      </p:sp>
    </p:spTree>
    <p:extLst>
      <p:ext uri="{BB962C8B-B14F-4D97-AF65-F5344CB8AC3E}">
        <p14:creationId xmlns:p14="http://schemas.microsoft.com/office/powerpoint/2010/main" val="2112005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nl-NL"/>
              <a:t>Klik om stijl te bewerken</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89705C49-9040-48FE-8F2F-4FF9B1881763}" type="datetimeFigureOut">
              <a:rPr lang="nl-NL" smtClean="0"/>
              <a:t>05-11-2019</a:t>
            </a:fld>
            <a:endParaRPr lang="nl-NL"/>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nl-NL"/>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99032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9705C49-9040-48FE-8F2F-4FF9B1881763}" type="datetimeFigureOut">
              <a:rPr lang="nl-NL" smtClean="0"/>
              <a:t>05-11-2019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a:xfrm>
            <a:off x="11292840" y="6172200"/>
            <a:ext cx="914400" cy="593725"/>
          </a:xfrm>
          <a:prstGeom prst="rect">
            <a:avLst/>
          </a:prstGeom>
        </p:spPr>
        <p:txBody>
          <a:bodyPr/>
          <a:lstStyle/>
          <a:p>
            <a:fld id="{170EB01C-888A-46BD-9F98-E8B8626AA5BB}" type="slidenum">
              <a:rPr lang="nl-NL" smtClean="0"/>
              <a:t>‹nr.›</a:t>
            </a:fld>
            <a:endParaRPr lang="nl-NL"/>
          </a:p>
        </p:txBody>
      </p:sp>
    </p:spTree>
    <p:extLst>
      <p:ext uri="{BB962C8B-B14F-4D97-AF65-F5344CB8AC3E}">
        <p14:creationId xmlns:p14="http://schemas.microsoft.com/office/powerpoint/2010/main" val="87777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9705C49-9040-48FE-8F2F-4FF9B1881763}" type="datetimeFigureOut">
              <a:rPr lang="nl-NL" smtClean="0"/>
              <a:t>05-11-2019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a:xfrm>
            <a:off x="11292840" y="6172200"/>
            <a:ext cx="914400" cy="593725"/>
          </a:xfrm>
          <a:prstGeom prst="rect">
            <a:avLst/>
          </a:prstGeom>
        </p:spPr>
        <p:txBody>
          <a:bodyPr/>
          <a:lstStyle/>
          <a:p>
            <a:fld id="{170EB01C-888A-46BD-9F98-E8B8626AA5BB}" type="slidenum">
              <a:rPr lang="nl-NL" smtClean="0"/>
              <a:t>‹nr.›</a:t>
            </a:fld>
            <a:endParaRPr lang="nl-NL"/>
          </a:p>
        </p:txBody>
      </p:sp>
    </p:spTree>
    <p:extLst>
      <p:ext uri="{BB962C8B-B14F-4D97-AF65-F5344CB8AC3E}">
        <p14:creationId xmlns:p14="http://schemas.microsoft.com/office/powerpoint/2010/main" val="923765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endParaRPr lang="en-US" dirty="0"/>
          </a:p>
        </p:txBody>
      </p:sp>
      <p:sp>
        <p:nvSpPr>
          <p:cNvPr id="4" name="Date Placeholder 3"/>
          <p:cNvSpPr>
            <a:spLocks noGrp="1"/>
          </p:cNvSpPr>
          <p:nvPr>
            <p:ph type="dt" sz="half" idx="10"/>
          </p:nvPr>
        </p:nvSpPr>
        <p:spPr/>
        <p:txBody>
          <a:bodyPr/>
          <a:lstStyle/>
          <a:p>
            <a:fld id="{89705C49-9040-48FE-8F2F-4FF9B1881763}" type="datetimeFigureOut">
              <a:rPr lang="nl-NL" smtClean="0"/>
              <a:t>05-11-2019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a:xfrm>
            <a:off x="11292840" y="6172200"/>
            <a:ext cx="914400" cy="593725"/>
          </a:xfrm>
          <a:prstGeom prst="rect">
            <a:avLst/>
          </a:prstGeom>
        </p:spPr>
        <p:txBody>
          <a:bodyPr/>
          <a:lstStyle/>
          <a:p>
            <a:fld id="{170EB01C-888A-46BD-9F98-E8B8626AA5BB}" type="slidenum">
              <a:rPr lang="nl-NL" smtClean="0"/>
              <a:t>‹nr.›</a:t>
            </a:fld>
            <a:endParaRPr lang="nl-NL"/>
          </a:p>
        </p:txBody>
      </p:sp>
    </p:spTree>
    <p:extLst>
      <p:ext uri="{BB962C8B-B14F-4D97-AF65-F5344CB8AC3E}">
        <p14:creationId xmlns:p14="http://schemas.microsoft.com/office/powerpoint/2010/main" val="2614830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nl-NL"/>
              <a:t>Klik om stijl te bewerken</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89705C49-9040-48FE-8F2F-4FF9B1881763}" type="datetimeFigureOut">
              <a:rPr lang="nl-NL" smtClean="0"/>
              <a:t>05-11-2019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a:xfrm>
            <a:off x="11292840" y="6172200"/>
            <a:ext cx="914400" cy="593725"/>
          </a:xfrm>
          <a:prstGeom prst="rect">
            <a:avLst/>
          </a:prstGeom>
        </p:spPr>
        <p:txBody>
          <a:bodyPr/>
          <a:lstStyle/>
          <a:p>
            <a:fld id="{170EB01C-888A-46BD-9F98-E8B8626AA5BB}" type="slidenum">
              <a:rPr lang="nl-NL" smtClean="0"/>
              <a:t>‹nr.›</a:t>
            </a:fld>
            <a:endParaRPr lang="nl-NL"/>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80304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89705C49-9040-48FE-8F2F-4FF9B1881763}" type="datetimeFigureOut">
              <a:rPr lang="nl-NL" smtClean="0"/>
              <a:t>05-11-2019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a:xfrm>
            <a:off x="11292840" y="6172200"/>
            <a:ext cx="914400" cy="593725"/>
          </a:xfrm>
          <a:prstGeom prst="rect">
            <a:avLst/>
          </a:prstGeom>
        </p:spPr>
        <p:txBody>
          <a:bodyPr/>
          <a:lstStyle/>
          <a:p>
            <a:fld id="{170EB01C-888A-46BD-9F98-E8B8626AA5BB}" type="slidenum">
              <a:rPr lang="nl-NL" smtClean="0"/>
              <a:t>‹nr.›</a:t>
            </a:fld>
            <a:endParaRPr lang="nl-NL"/>
          </a:p>
        </p:txBody>
      </p:sp>
    </p:spTree>
    <p:extLst>
      <p:ext uri="{BB962C8B-B14F-4D97-AF65-F5344CB8AC3E}">
        <p14:creationId xmlns:p14="http://schemas.microsoft.com/office/powerpoint/2010/main" val="270022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nl-NL"/>
              <a:t>Tekststijl van het model bewerken</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89705C49-9040-48FE-8F2F-4FF9B1881763}" type="datetimeFigureOut">
              <a:rPr lang="nl-NL" smtClean="0"/>
              <a:t>05-11-2019</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a:xfrm>
            <a:off x="11292840" y="6172200"/>
            <a:ext cx="914400" cy="593725"/>
          </a:xfrm>
          <a:prstGeom prst="rect">
            <a:avLst/>
          </a:prstGeom>
        </p:spPr>
        <p:txBody>
          <a:bodyPr/>
          <a:lstStyle/>
          <a:p>
            <a:fld id="{170EB01C-888A-46BD-9F98-E8B8626AA5BB}" type="slidenum">
              <a:rPr lang="nl-NL" smtClean="0"/>
              <a:t>‹nr.›</a:t>
            </a:fld>
            <a:endParaRPr lang="nl-NL"/>
          </a:p>
        </p:txBody>
      </p:sp>
    </p:spTree>
    <p:extLst>
      <p:ext uri="{BB962C8B-B14F-4D97-AF65-F5344CB8AC3E}">
        <p14:creationId xmlns:p14="http://schemas.microsoft.com/office/powerpoint/2010/main" val="2536969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89705C49-9040-48FE-8F2F-4FF9B1881763}" type="datetimeFigureOut">
              <a:rPr lang="nl-NL" smtClean="0"/>
              <a:t>05-11-2019</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a:xfrm>
            <a:off x="11292840" y="6172200"/>
            <a:ext cx="914400" cy="593725"/>
          </a:xfrm>
          <a:prstGeom prst="rect">
            <a:avLst/>
          </a:prstGeom>
        </p:spPr>
        <p:txBody>
          <a:bodyPr/>
          <a:lstStyle/>
          <a:p>
            <a:fld id="{170EB01C-888A-46BD-9F98-E8B8626AA5BB}" type="slidenum">
              <a:rPr lang="nl-NL" smtClean="0"/>
              <a:t>‹nr.›</a:t>
            </a:fld>
            <a:endParaRPr lang="nl-NL"/>
          </a:p>
        </p:txBody>
      </p:sp>
    </p:spTree>
    <p:extLst>
      <p:ext uri="{BB962C8B-B14F-4D97-AF65-F5344CB8AC3E}">
        <p14:creationId xmlns:p14="http://schemas.microsoft.com/office/powerpoint/2010/main" val="2361263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05C49-9040-48FE-8F2F-4FF9B1881763}" type="datetimeFigureOut">
              <a:rPr lang="nl-NL" smtClean="0"/>
              <a:t>05-11-2019</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a:xfrm>
            <a:off x="11292840" y="6172200"/>
            <a:ext cx="914400" cy="593725"/>
          </a:xfrm>
          <a:prstGeom prst="rect">
            <a:avLst/>
          </a:prstGeom>
        </p:spPr>
        <p:txBody>
          <a:bodyPr/>
          <a:lstStyle/>
          <a:p>
            <a:fld id="{170EB01C-888A-46BD-9F98-E8B8626AA5BB}" type="slidenum">
              <a:rPr lang="nl-NL" smtClean="0"/>
              <a:t>‹nr.›</a:t>
            </a:fld>
            <a:endParaRPr lang="nl-NL"/>
          </a:p>
        </p:txBody>
      </p:sp>
    </p:spTree>
    <p:extLst>
      <p:ext uri="{BB962C8B-B14F-4D97-AF65-F5344CB8AC3E}">
        <p14:creationId xmlns:p14="http://schemas.microsoft.com/office/powerpoint/2010/main" val="1669347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nl-NL"/>
              <a:t>Klik om stijl te bewerken</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89705C49-9040-48FE-8F2F-4FF9B1881763}" type="datetimeFigureOut">
              <a:rPr lang="nl-NL" smtClean="0"/>
              <a:t>05-11-2019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a:xfrm>
            <a:off x="11292840" y="6172200"/>
            <a:ext cx="914400" cy="593725"/>
          </a:xfrm>
          <a:prstGeom prst="rect">
            <a:avLst/>
          </a:prstGeom>
        </p:spPr>
        <p:txBody>
          <a:bodyPr/>
          <a:lstStyle/>
          <a:p>
            <a:fld id="{170EB01C-888A-46BD-9F98-E8B8626AA5BB}" type="slidenum">
              <a:rPr lang="nl-NL" smtClean="0"/>
              <a:t>‹nr.›</a:t>
            </a:fld>
            <a:endParaRPr lang="nl-NL"/>
          </a:p>
        </p:txBody>
      </p:sp>
    </p:spTree>
    <p:extLst>
      <p:ext uri="{BB962C8B-B14F-4D97-AF65-F5344CB8AC3E}">
        <p14:creationId xmlns:p14="http://schemas.microsoft.com/office/powerpoint/2010/main" val="1701213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nl-NL"/>
              <a:t>Klik om stijl te bewerken</a:t>
            </a:r>
            <a:endParaRPr lang="en-US" dirty="0"/>
          </a:p>
        </p:txBody>
      </p:sp>
      <p:sp>
        <p:nvSpPr>
          <p:cNvPr id="3" name="Picture Placeholder 2"/>
          <p:cNvSpPr>
            <a:spLocks noGrp="1" noChangeAspect="1"/>
          </p:cNvSpPr>
          <p:nvPr>
            <p:ph type="pic" idx="1"/>
          </p:nvPr>
        </p:nvSpPr>
        <p:spPr>
          <a:xfrm>
            <a:off x="0" y="0"/>
            <a:ext cx="11292840" cy="5128923"/>
          </a:xfrm>
          <a:blipFill>
            <a:blip r:embed="rId2"/>
            <a:stretch>
              <a:fillRect/>
            </a:stretch>
          </a:blip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89705C49-9040-48FE-8F2F-4FF9B1881763}" type="datetimeFigureOut">
              <a:rPr lang="nl-NL" smtClean="0"/>
              <a:t>05-11-2019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a:xfrm>
            <a:off x="11292840" y="6172200"/>
            <a:ext cx="914400" cy="593725"/>
          </a:xfrm>
          <a:prstGeom prst="rect">
            <a:avLst/>
          </a:prstGeom>
        </p:spPr>
        <p:txBody>
          <a:bodyPr/>
          <a:lstStyle/>
          <a:p>
            <a:fld id="{170EB01C-888A-46BD-9F98-E8B8626AA5BB}" type="slidenum">
              <a:rPr lang="nl-NL" smtClean="0"/>
              <a:t>‹nr.›</a:t>
            </a:fld>
            <a:endParaRPr lang="nl-NL"/>
          </a:p>
        </p:txBody>
      </p:sp>
    </p:spTree>
    <p:extLst>
      <p:ext uri="{BB962C8B-B14F-4D97-AF65-F5344CB8AC3E}">
        <p14:creationId xmlns:p14="http://schemas.microsoft.com/office/powerpoint/2010/main" val="2237382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nl-NL" dirty="0"/>
              <a:t>Klik om stijl te bewerken</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p>
          <a:p>
            <a:pPr lvl="4"/>
            <a:endParaRPr lang="nl-NL"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latin typeface="Arial" panose="020B0604020202020204" pitchFamily="34" charset="0"/>
                <a:cs typeface="Arial" panose="020B0604020202020204" pitchFamily="34" charset="0"/>
              </a:defRPr>
            </a:lvl1pPr>
          </a:lstStyle>
          <a:p>
            <a:r>
              <a:rPr lang="nl-NL" dirty="0"/>
              <a:t>4 december 2018</a:t>
            </a:r>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latin typeface="Arial" panose="020B0604020202020204" pitchFamily="34" charset="0"/>
                <a:cs typeface="Arial" panose="020B0604020202020204" pitchFamily="34" charset="0"/>
              </a:defRPr>
            </a:lvl1pPr>
          </a:lstStyle>
          <a:p>
            <a:r>
              <a:rPr lang="nl-NL" dirty="0"/>
              <a:t>RESOR</a:t>
            </a:r>
          </a:p>
        </p:txBody>
      </p:sp>
    </p:spTree>
    <p:extLst>
      <p:ext uri="{BB962C8B-B14F-4D97-AF65-F5344CB8AC3E}">
        <p14:creationId xmlns:p14="http://schemas.microsoft.com/office/powerpoint/2010/main" val="124435012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Arial" panose="020B0604020202020204" pitchFamily="34" charset="0"/>
          <a:ea typeface="+mj-ea"/>
          <a:cs typeface="Arial" panose="020B0604020202020204" pitchFamily="34" charset="0"/>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400" kern="1200" spc="10" baseline="0">
          <a:solidFill>
            <a:schemeClr val="tx1"/>
          </a:solidFill>
          <a:latin typeface="Arial" panose="020B0604020202020204" pitchFamily="34" charset="0"/>
          <a:ea typeface="+mn-ea"/>
          <a:cs typeface="Arial" panose="020B0604020202020204" pitchFamily="34" charset="0"/>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1097280" indent="0" algn="l" defTabSz="914400" rtl="0" eaLnBrk="1" latinLnBrk="0" hangingPunct="1">
        <a:lnSpc>
          <a:spcPct val="90000"/>
        </a:lnSpc>
        <a:spcBef>
          <a:spcPts val="300"/>
        </a:spcBef>
        <a:spcAft>
          <a:spcPts val="300"/>
        </a:spcAft>
        <a:buClr>
          <a:schemeClr val="accent1"/>
        </a:buClr>
        <a:buFont typeface="Wingdings 2" pitchFamily="18" charset="2"/>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esther.oppedijkvanveen@resor.nl"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a:extLst>
              <a:ext uri="{FF2B5EF4-FFF2-40B4-BE49-F238E27FC236}">
                <a16:creationId xmlns:a16="http://schemas.microsoft.com/office/drawing/2014/main" id="{84ED7B3F-92AA-4FF4-84C1-CCDD66386275}"/>
              </a:ext>
            </a:extLst>
          </p:cNvPr>
          <p:cNvSpPr>
            <a:spLocks noGrp="1"/>
          </p:cNvSpPr>
          <p:nvPr>
            <p:ph type="subTitle" idx="1"/>
          </p:nvPr>
        </p:nvSpPr>
        <p:spPr/>
        <p:txBody>
          <a:bodyPr/>
          <a:lstStyle/>
          <a:p>
            <a:r>
              <a:rPr lang="nl-NL" dirty="0"/>
              <a:t>Esther Oppedijk van Veen</a:t>
            </a:r>
          </a:p>
          <a:p>
            <a:r>
              <a:rPr lang="nl-NL" dirty="0"/>
              <a:t>RESOR N.V. </a:t>
            </a:r>
          </a:p>
          <a:p>
            <a:r>
              <a:rPr lang="nl-NL" dirty="0"/>
              <a:t>5 november 2019</a:t>
            </a:r>
          </a:p>
          <a:p>
            <a:endParaRPr lang="nl-NL" dirty="0"/>
          </a:p>
        </p:txBody>
      </p:sp>
      <p:sp>
        <p:nvSpPr>
          <p:cNvPr id="2" name="Titel 1">
            <a:extLst>
              <a:ext uri="{FF2B5EF4-FFF2-40B4-BE49-F238E27FC236}">
                <a16:creationId xmlns:a16="http://schemas.microsoft.com/office/drawing/2014/main" id="{74AC4C23-A0FC-4F26-8B63-08F1EE379601}"/>
              </a:ext>
            </a:extLst>
          </p:cNvPr>
          <p:cNvSpPr>
            <a:spLocks noGrp="1"/>
          </p:cNvSpPr>
          <p:nvPr>
            <p:ph type="ctrTitle"/>
          </p:nvPr>
        </p:nvSpPr>
        <p:spPr/>
        <p:txBody>
          <a:bodyPr>
            <a:normAutofit/>
          </a:bodyPr>
          <a:lstStyle/>
          <a:p>
            <a:r>
              <a:rPr lang="nl-NL" sz="6000" dirty="0"/>
              <a:t>De WHOA en de Litigator</a:t>
            </a:r>
            <a:br>
              <a:rPr lang="nl-NL" sz="4000" dirty="0"/>
            </a:br>
            <a:endParaRPr lang="nl-NL" sz="2400" dirty="0"/>
          </a:p>
        </p:txBody>
      </p:sp>
      <p:pic>
        <p:nvPicPr>
          <p:cNvPr id="4" name="Afbeelding 3">
            <a:extLst>
              <a:ext uri="{FF2B5EF4-FFF2-40B4-BE49-F238E27FC236}">
                <a16:creationId xmlns:a16="http://schemas.microsoft.com/office/drawing/2014/main" id="{3A314CD8-BC4C-434A-A369-608DF8D551B3}"/>
              </a:ext>
            </a:extLst>
          </p:cNvPr>
          <p:cNvPicPr>
            <a:picLocks noChangeAspect="1"/>
          </p:cNvPicPr>
          <p:nvPr/>
        </p:nvPicPr>
        <p:blipFill>
          <a:blip r:embed="rId3"/>
          <a:stretch>
            <a:fillRect/>
          </a:stretch>
        </p:blipFill>
        <p:spPr>
          <a:xfrm>
            <a:off x="8825334" y="230847"/>
            <a:ext cx="2459113" cy="1056209"/>
          </a:xfrm>
          <a:prstGeom prst="rect">
            <a:avLst/>
          </a:prstGeom>
        </p:spPr>
      </p:pic>
    </p:spTree>
    <p:extLst>
      <p:ext uri="{BB962C8B-B14F-4D97-AF65-F5344CB8AC3E}">
        <p14:creationId xmlns:p14="http://schemas.microsoft.com/office/powerpoint/2010/main" val="1424345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634A2B-4449-4675-ACEA-3E93DF01ED8F}"/>
              </a:ext>
            </a:extLst>
          </p:cNvPr>
          <p:cNvSpPr>
            <a:spLocks noGrp="1"/>
          </p:cNvSpPr>
          <p:nvPr>
            <p:ph type="title"/>
          </p:nvPr>
        </p:nvSpPr>
        <p:spPr/>
        <p:txBody>
          <a:bodyPr/>
          <a:lstStyle/>
          <a:p>
            <a:r>
              <a:rPr lang="nl-NL" dirty="0"/>
              <a:t>Herstructureringsdeskundige (vervolg)</a:t>
            </a:r>
          </a:p>
        </p:txBody>
      </p:sp>
      <p:sp>
        <p:nvSpPr>
          <p:cNvPr id="3" name="Tijdelijke aanduiding voor inhoud 2">
            <a:extLst>
              <a:ext uri="{FF2B5EF4-FFF2-40B4-BE49-F238E27FC236}">
                <a16:creationId xmlns:a16="http://schemas.microsoft.com/office/drawing/2014/main" id="{BEE2B58B-A32F-4AD2-8142-CA341F4C4C05}"/>
              </a:ext>
            </a:extLst>
          </p:cNvPr>
          <p:cNvSpPr>
            <a:spLocks noGrp="1"/>
          </p:cNvSpPr>
          <p:nvPr>
            <p:ph idx="1"/>
          </p:nvPr>
        </p:nvSpPr>
        <p:spPr>
          <a:xfrm>
            <a:off x="1261871" y="2061274"/>
            <a:ext cx="9850413" cy="4633993"/>
          </a:xfrm>
        </p:spPr>
        <p:txBody>
          <a:bodyPr>
            <a:normAutofit/>
          </a:bodyPr>
          <a:lstStyle/>
          <a:p>
            <a:pPr marL="0" indent="0">
              <a:buNone/>
            </a:pPr>
            <a:r>
              <a:rPr lang="nl-NL" dirty="0"/>
              <a:t>MKB-uitzondering:</a:t>
            </a:r>
          </a:p>
          <a:p>
            <a:r>
              <a:rPr lang="nl-NL" dirty="0"/>
              <a:t>Herstructureringsdeskundige die op verzoek van schuldeisers is benoemd, heeft instemming van bestuur nodig voor:</a:t>
            </a:r>
          </a:p>
          <a:p>
            <a:pPr lvl="1"/>
            <a:endParaRPr lang="nl-NL" sz="2200" dirty="0"/>
          </a:p>
          <a:p>
            <a:pPr lvl="1"/>
            <a:r>
              <a:rPr lang="nl-NL" sz="2200" dirty="0"/>
              <a:t>Het ter stemming brengen van akkoord</a:t>
            </a:r>
          </a:p>
          <a:p>
            <a:pPr lvl="1"/>
            <a:r>
              <a:rPr lang="nl-NL" sz="2200" dirty="0"/>
              <a:t>Homologatieverzoek voor akkoord waarmee niet alle klassen hebben ingestemd</a:t>
            </a:r>
            <a:endParaRPr lang="nl-NL" dirty="0"/>
          </a:p>
          <a:p>
            <a:pPr lvl="1"/>
            <a:endParaRPr lang="nl-NL" dirty="0"/>
          </a:p>
          <a:p>
            <a:r>
              <a:rPr lang="nl-NL" dirty="0"/>
              <a:t>Aandeelhouders mogen niet op een onredelijke wijze die instemming frustreren</a:t>
            </a:r>
          </a:p>
          <a:p>
            <a:endParaRPr lang="nl-NL" dirty="0"/>
          </a:p>
          <a:p>
            <a:endParaRPr lang="nl-NL" dirty="0"/>
          </a:p>
          <a:p>
            <a:endParaRPr lang="nl-NL" dirty="0"/>
          </a:p>
        </p:txBody>
      </p:sp>
    </p:spTree>
    <p:extLst>
      <p:ext uri="{BB962C8B-B14F-4D97-AF65-F5344CB8AC3E}">
        <p14:creationId xmlns:p14="http://schemas.microsoft.com/office/powerpoint/2010/main" val="3111563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634A2B-4449-4675-ACEA-3E93DF01ED8F}"/>
              </a:ext>
            </a:extLst>
          </p:cNvPr>
          <p:cNvSpPr>
            <a:spLocks noGrp="1"/>
          </p:cNvSpPr>
          <p:nvPr>
            <p:ph type="title"/>
          </p:nvPr>
        </p:nvSpPr>
        <p:spPr/>
        <p:txBody>
          <a:bodyPr/>
          <a:lstStyle/>
          <a:p>
            <a:r>
              <a:rPr lang="nl-NL" dirty="0"/>
              <a:t>Vroegtijdige beslissingen</a:t>
            </a:r>
          </a:p>
        </p:txBody>
      </p:sp>
      <p:sp>
        <p:nvSpPr>
          <p:cNvPr id="3" name="Tijdelijke aanduiding voor inhoud 2">
            <a:extLst>
              <a:ext uri="{FF2B5EF4-FFF2-40B4-BE49-F238E27FC236}">
                <a16:creationId xmlns:a16="http://schemas.microsoft.com/office/drawing/2014/main" id="{BEE2B58B-A32F-4AD2-8142-CA341F4C4C05}"/>
              </a:ext>
            </a:extLst>
          </p:cNvPr>
          <p:cNvSpPr>
            <a:spLocks noGrp="1"/>
          </p:cNvSpPr>
          <p:nvPr>
            <p:ph idx="1"/>
          </p:nvPr>
        </p:nvSpPr>
        <p:spPr>
          <a:xfrm>
            <a:off x="1261872" y="2061275"/>
            <a:ext cx="9803918" cy="4618494"/>
          </a:xfrm>
        </p:spPr>
        <p:txBody>
          <a:bodyPr>
            <a:noAutofit/>
          </a:bodyPr>
          <a:lstStyle/>
          <a:p>
            <a:r>
              <a:rPr lang="nl-NL" dirty="0"/>
              <a:t>Mogelijkheid om rechter in een vroeg stadium te verzoeken uitspraak te doen over kwesties die relevant zijn voor het tot stand brengen van het akkoord.</a:t>
            </a:r>
          </a:p>
          <a:p>
            <a:endParaRPr lang="nl-NL" sz="2000" dirty="0"/>
          </a:p>
          <a:p>
            <a:r>
              <a:rPr lang="nl-NL" dirty="0"/>
              <a:t>Alleen voor schuldenaar of herstructureringsdeskundige</a:t>
            </a:r>
          </a:p>
          <a:p>
            <a:endParaRPr lang="nl-NL" sz="2000" dirty="0"/>
          </a:p>
          <a:p>
            <a:r>
              <a:rPr lang="nl-NL" dirty="0"/>
              <a:t>Aandeelhouders en schuldeisers worden wel gehoord als hun belangen rechtstreeks worden geraakt</a:t>
            </a:r>
          </a:p>
          <a:p>
            <a:endParaRPr lang="nl-NL" sz="2000" dirty="0"/>
          </a:p>
          <a:p>
            <a:r>
              <a:rPr lang="nl-NL" dirty="0"/>
              <a:t>Piepsysteem</a:t>
            </a:r>
          </a:p>
        </p:txBody>
      </p:sp>
    </p:spTree>
    <p:extLst>
      <p:ext uri="{BB962C8B-B14F-4D97-AF65-F5344CB8AC3E}">
        <p14:creationId xmlns:p14="http://schemas.microsoft.com/office/powerpoint/2010/main" val="3632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634A2B-4449-4675-ACEA-3E93DF01ED8F}"/>
              </a:ext>
            </a:extLst>
          </p:cNvPr>
          <p:cNvSpPr>
            <a:spLocks noGrp="1"/>
          </p:cNvSpPr>
          <p:nvPr>
            <p:ph type="title"/>
          </p:nvPr>
        </p:nvSpPr>
        <p:spPr/>
        <p:txBody>
          <a:bodyPr/>
          <a:lstStyle/>
          <a:p>
            <a:r>
              <a:rPr lang="nl-NL" dirty="0"/>
              <a:t>Voorzieningen</a:t>
            </a:r>
          </a:p>
        </p:txBody>
      </p:sp>
      <p:sp>
        <p:nvSpPr>
          <p:cNvPr id="3" name="Tijdelijke aanduiding voor inhoud 2">
            <a:extLst>
              <a:ext uri="{FF2B5EF4-FFF2-40B4-BE49-F238E27FC236}">
                <a16:creationId xmlns:a16="http://schemas.microsoft.com/office/drawing/2014/main" id="{BEE2B58B-A32F-4AD2-8142-CA341F4C4C05}"/>
              </a:ext>
            </a:extLst>
          </p:cNvPr>
          <p:cNvSpPr>
            <a:spLocks noGrp="1"/>
          </p:cNvSpPr>
          <p:nvPr>
            <p:ph idx="1"/>
          </p:nvPr>
        </p:nvSpPr>
        <p:spPr>
          <a:xfrm>
            <a:off x="1261871" y="2061275"/>
            <a:ext cx="10067389" cy="4118862"/>
          </a:xfrm>
        </p:spPr>
        <p:txBody>
          <a:bodyPr>
            <a:noAutofit/>
          </a:bodyPr>
          <a:lstStyle/>
          <a:p>
            <a:r>
              <a:rPr lang="nl-NL" dirty="0"/>
              <a:t>Rechtbank kan ter beveiliging van de belangen van schuldeisers of aandeelhouders voorzieningen treffen</a:t>
            </a:r>
          </a:p>
          <a:p>
            <a:pPr marL="0" indent="0">
              <a:buNone/>
            </a:pPr>
            <a:endParaRPr lang="nl-NL" dirty="0"/>
          </a:p>
          <a:p>
            <a:r>
              <a:rPr lang="nl-NL" dirty="0"/>
              <a:t>Ambtshalve, op verzoek van schuldenaar of herstructureringsdeskundige</a:t>
            </a:r>
          </a:p>
          <a:p>
            <a:endParaRPr lang="nl-NL" dirty="0"/>
          </a:p>
          <a:p>
            <a:r>
              <a:rPr lang="nl-NL" dirty="0"/>
              <a:t>Aanstelling observator</a:t>
            </a:r>
          </a:p>
        </p:txBody>
      </p:sp>
    </p:spTree>
    <p:extLst>
      <p:ext uri="{BB962C8B-B14F-4D97-AF65-F5344CB8AC3E}">
        <p14:creationId xmlns:p14="http://schemas.microsoft.com/office/powerpoint/2010/main" val="24782933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634A2B-4449-4675-ACEA-3E93DF01ED8F}"/>
              </a:ext>
            </a:extLst>
          </p:cNvPr>
          <p:cNvSpPr>
            <a:spLocks noGrp="1"/>
          </p:cNvSpPr>
          <p:nvPr>
            <p:ph type="title"/>
          </p:nvPr>
        </p:nvSpPr>
        <p:spPr/>
        <p:txBody>
          <a:bodyPr/>
          <a:lstStyle/>
          <a:p>
            <a:r>
              <a:rPr lang="nl-NL" dirty="0"/>
              <a:t>Homologatie</a:t>
            </a:r>
          </a:p>
        </p:txBody>
      </p:sp>
      <p:sp>
        <p:nvSpPr>
          <p:cNvPr id="3" name="Tijdelijke aanduiding voor inhoud 2">
            <a:extLst>
              <a:ext uri="{FF2B5EF4-FFF2-40B4-BE49-F238E27FC236}">
                <a16:creationId xmlns:a16="http://schemas.microsoft.com/office/drawing/2014/main" id="{BEE2B58B-A32F-4AD2-8142-CA341F4C4C05}"/>
              </a:ext>
            </a:extLst>
          </p:cNvPr>
          <p:cNvSpPr>
            <a:spLocks noGrp="1"/>
          </p:cNvSpPr>
          <p:nvPr>
            <p:ph idx="1"/>
          </p:nvPr>
        </p:nvSpPr>
        <p:spPr>
          <a:xfrm>
            <a:off x="1261871" y="2061275"/>
            <a:ext cx="10067389" cy="4118862"/>
          </a:xfrm>
        </p:spPr>
        <p:txBody>
          <a:bodyPr>
            <a:noAutofit/>
          </a:bodyPr>
          <a:lstStyle/>
          <a:p>
            <a:r>
              <a:rPr lang="nl-NL" dirty="0"/>
              <a:t>Op verzoek schuldenaar of herstructureringsdeskundige</a:t>
            </a:r>
          </a:p>
          <a:p>
            <a:endParaRPr lang="nl-NL" dirty="0"/>
          </a:p>
          <a:p>
            <a:r>
              <a:rPr lang="nl-NL" dirty="0"/>
              <a:t>Nodig voor het binden van tegenstemmers</a:t>
            </a:r>
          </a:p>
          <a:p>
            <a:endParaRPr lang="nl-NL" dirty="0"/>
          </a:p>
          <a:p>
            <a:r>
              <a:rPr lang="nl-NL" dirty="0"/>
              <a:t>Eén klasse van schuldeisers moet voor het akkoord hebben gestemd</a:t>
            </a:r>
          </a:p>
          <a:p>
            <a:endParaRPr lang="nl-NL" dirty="0"/>
          </a:p>
          <a:p>
            <a:r>
              <a:rPr lang="nl-NL" dirty="0"/>
              <a:t>Tot aan de dag van de homologatiezitting kunnen stemgerechtigden verzoeken om weigering van de homologatie</a:t>
            </a:r>
          </a:p>
        </p:txBody>
      </p:sp>
    </p:spTree>
    <p:extLst>
      <p:ext uri="{BB962C8B-B14F-4D97-AF65-F5344CB8AC3E}">
        <p14:creationId xmlns:p14="http://schemas.microsoft.com/office/powerpoint/2010/main" val="2824228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634A2B-4449-4675-ACEA-3E93DF01ED8F}"/>
              </a:ext>
            </a:extLst>
          </p:cNvPr>
          <p:cNvSpPr>
            <a:spLocks noGrp="1"/>
          </p:cNvSpPr>
          <p:nvPr>
            <p:ph type="title"/>
          </p:nvPr>
        </p:nvSpPr>
        <p:spPr/>
        <p:txBody>
          <a:bodyPr/>
          <a:lstStyle/>
          <a:p>
            <a:r>
              <a:rPr lang="nl-NL" dirty="0"/>
              <a:t>Homologatie (vervolg)</a:t>
            </a:r>
          </a:p>
        </p:txBody>
      </p:sp>
      <p:sp>
        <p:nvSpPr>
          <p:cNvPr id="3" name="Tijdelijke aanduiding voor inhoud 2">
            <a:extLst>
              <a:ext uri="{FF2B5EF4-FFF2-40B4-BE49-F238E27FC236}">
                <a16:creationId xmlns:a16="http://schemas.microsoft.com/office/drawing/2014/main" id="{BEE2B58B-A32F-4AD2-8142-CA341F4C4C05}"/>
              </a:ext>
            </a:extLst>
          </p:cNvPr>
          <p:cNvSpPr>
            <a:spLocks noGrp="1"/>
          </p:cNvSpPr>
          <p:nvPr>
            <p:ph idx="1"/>
          </p:nvPr>
        </p:nvSpPr>
        <p:spPr>
          <a:xfrm>
            <a:off x="1261871" y="2061275"/>
            <a:ext cx="10067389" cy="4118862"/>
          </a:xfrm>
        </p:spPr>
        <p:txBody>
          <a:bodyPr>
            <a:noAutofit/>
          </a:bodyPr>
          <a:lstStyle/>
          <a:p>
            <a:pPr marL="0" indent="0">
              <a:buNone/>
            </a:pPr>
            <a:r>
              <a:rPr lang="nl-NL" dirty="0"/>
              <a:t>Algemene afwijzingsgronden (onder meer):</a:t>
            </a:r>
          </a:p>
          <a:p>
            <a:r>
              <a:rPr lang="nl-NL" dirty="0"/>
              <a:t>Ontbreken staat van pre-insolventie</a:t>
            </a:r>
          </a:p>
          <a:p>
            <a:r>
              <a:rPr lang="nl-NL" dirty="0"/>
              <a:t>Procedure- en informatievereisten niet in acht genomen</a:t>
            </a:r>
          </a:p>
          <a:p>
            <a:r>
              <a:rPr lang="nl-NL" dirty="0"/>
              <a:t>Nakoming van het akkoord onvoldoende gewaarborgd</a:t>
            </a:r>
          </a:p>
          <a:p>
            <a:r>
              <a:rPr lang="nl-NL" dirty="0"/>
              <a:t>Akkoord tot stand gekomen door bedrog of begunstiging</a:t>
            </a:r>
          </a:p>
          <a:p>
            <a:r>
              <a:rPr lang="nl-NL" dirty="0"/>
              <a:t>Andere redenen die zich tegen homologatie verzetten</a:t>
            </a:r>
          </a:p>
          <a:p>
            <a:endParaRPr lang="nl-NL" dirty="0"/>
          </a:p>
          <a:p>
            <a:pPr marL="0" indent="0">
              <a:buNone/>
            </a:pPr>
            <a:endParaRPr lang="nl-NL" dirty="0"/>
          </a:p>
        </p:txBody>
      </p:sp>
    </p:spTree>
    <p:extLst>
      <p:ext uri="{BB962C8B-B14F-4D97-AF65-F5344CB8AC3E}">
        <p14:creationId xmlns:p14="http://schemas.microsoft.com/office/powerpoint/2010/main" val="21594870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634A2B-4449-4675-ACEA-3E93DF01ED8F}"/>
              </a:ext>
            </a:extLst>
          </p:cNvPr>
          <p:cNvSpPr>
            <a:spLocks noGrp="1"/>
          </p:cNvSpPr>
          <p:nvPr>
            <p:ph type="title"/>
          </p:nvPr>
        </p:nvSpPr>
        <p:spPr/>
        <p:txBody>
          <a:bodyPr/>
          <a:lstStyle/>
          <a:p>
            <a:r>
              <a:rPr lang="nl-NL" dirty="0"/>
              <a:t>Homologatie (vervolg)</a:t>
            </a:r>
          </a:p>
        </p:txBody>
      </p:sp>
      <p:sp>
        <p:nvSpPr>
          <p:cNvPr id="3" name="Tijdelijke aanduiding voor inhoud 2">
            <a:extLst>
              <a:ext uri="{FF2B5EF4-FFF2-40B4-BE49-F238E27FC236}">
                <a16:creationId xmlns:a16="http://schemas.microsoft.com/office/drawing/2014/main" id="{BEE2B58B-A32F-4AD2-8142-CA341F4C4C05}"/>
              </a:ext>
            </a:extLst>
          </p:cNvPr>
          <p:cNvSpPr>
            <a:spLocks noGrp="1"/>
          </p:cNvSpPr>
          <p:nvPr>
            <p:ph idx="1"/>
          </p:nvPr>
        </p:nvSpPr>
        <p:spPr>
          <a:xfrm>
            <a:off x="1261871" y="2061275"/>
            <a:ext cx="10067389" cy="4118862"/>
          </a:xfrm>
        </p:spPr>
        <p:txBody>
          <a:bodyPr>
            <a:noAutofit/>
          </a:bodyPr>
          <a:lstStyle/>
          <a:p>
            <a:r>
              <a:rPr lang="nl-NL" dirty="0"/>
              <a:t>Ondergrens voor homologatie:</a:t>
            </a:r>
          </a:p>
          <a:p>
            <a:pPr lvl="1"/>
            <a:r>
              <a:rPr lang="nl-NL" sz="2200" dirty="0"/>
              <a:t>de rechtbank kan een verzoek tot homologatie van een akkoord, afwijzen als summierlijk blijkt dat schuldeisers of aandeelhouders op basis van het akkoord slechter af zijn dan bij een vereffening van het vermogen van de schuldenaar in faillissement.</a:t>
            </a:r>
          </a:p>
          <a:p>
            <a:endParaRPr lang="nl-NL" dirty="0"/>
          </a:p>
          <a:p>
            <a:r>
              <a:rPr lang="nl-NL" dirty="0"/>
              <a:t>Beroep alleen door tegenstemmende schuldeiser of aandeelhouder</a:t>
            </a:r>
          </a:p>
          <a:p>
            <a:pPr marL="0" indent="0">
              <a:buNone/>
            </a:pPr>
            <a:endParaRPr lang="nl-NL" dirty="0"/>
          </a:p>
          <a:p>
            <a:r>
              <a:rPr lang="nl-NL" dirty="0"/>
              <a:t>Ook mogelijk als alle klassen hebben ingestemd</a:t>
            </a:r>
          </a:p>
        </p:txBody>
      </p:sp>
    </p:spTree>
    <p:extLst>
      <p:ext uri="{BB962C8B-B14F-4D97-AF65-F5344CB8AC3E}">
        <p14:creationId xmlns:p14="http://schemas.microsoft.com/office/powerpoint/2010/main" val="22121725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634A2B-4449-4675-ACEA-3E93DF01ED8F}"/>
              </a:ext>
            </a:extLst>
          </p:cNvPr>
          <p:cNvSpPr>
            <a:spLocks noGrp="1"/>
          </p:cNvSpPr>
          <p:nvPr>
            <p:ph type="title"/>
          </p:nvPr>
        </p:nvSpPr>
        <p:spPr/>
        <p:txBody>
          <a:bodyPr/>
          <a:lstStyle/>
          <a:p>
            <a:r>
              <a:rPr lang="nl-NL" dirty="0"/>
              <a:t>Homologatie (vervolg)</a:t>
            </a:r>
          </a:p>
        </p:txBody>
      </p:sp>
      <p:sp>
        <p:nvSpPr>
          <p:cNvPr id="3" name="Tijdelijke aanduiding voor inhoud 2">
            <a:extLst>
              <a:ext uri="{FF2B5EF4-FFF2-40B4-BE49-F238E27FC236}">
                <a16:creationId xmlns:a16="http://schemas.microsoft.com/office/drawing/2014/main" id="{BEE2B58B-A32F-4AD2-8142-CA341F4C4C05}"/>
              </a:ext>
            </a:extLst>
          </p:cNvPr>
          <p:cNvSpPr>
            <a:spLocks noGrp="1"/>
          </p:cNvSpPr>
          <p:nvPr>
            <p:ph idx="1"/>
          </p:nvPr>
        </p:nvSpPr>
        <p:spPr>
          <a:xfrm>
            <a:off x="1261871" y="1890793"/>
            <a:ext cx="10067389" cy="4289344"/>
          </a:xfrm>
        </p:spPr>
        <p:txBody>
          <a:bodyPr>
            <a:noAutofit/>
          </a:bodyPr>
          <a:lstStyle/>
          <a:p>
            <a:r>
              <a:rPr lang="nl-NL" dirty="0"/>
              <a:t>Aanvullende afwijzingsgronden</a:t>
            </a:r>
          </a:p>
          <a:p>
            <a:pPr marL="0" indent="0">
              <a:buNone/>
            </a:pPr>
            <a:endParaRPr lang="nl-NL" dirty="0"/>
          </a:p>
          <a:p>
            <a:r>
              <a:rPr lang="nl-NL" dirty="0"/>
              <a:t>Oneerlijke verdeling</a:t>
            </a:r>
          </a:p>
          <a:p>
            <a:pPr lvl="1"/>
            <a:r>
              <a:rPr lang="nl-NL" sz="2400" dirty="0"/>
              <a:t>Afwijking van de wettelijke rangorde </a:t>
            </a:r>
          </a:p>
          <a:p>
            <a:pPr lvl="1"/>
            <a:r>
              <a:rPr lang="nl-NL" sz="2400" dirty="0"/>
              <a:t>Als er geen optie is voor een uitkering in geld</a:t>
            </a:r>
          </a:p>
          <a:p>
            <a:endParaRPr lang="nl-NL" dirty="0"/>
          </a:p>
          <a:p>
            <a:r>
              <a:rPr lang="nl-NL" dirty="0"/>
              <a:t>Beroep alleen door tegenstemmende schuldeiser of aandeelhouder uit tegenstemmende klasse</a:t>
            </a:r>
          </a:p>
          <a:p>
            <a:pPr marL="0" indent="0">
              <a:buNone/>
            </a:pPr>
            <a:endParaRPr lang="nl-NL" dirty="0"/>
          </a:p>
        </p:txBody>
      </p:sp>
    </p:spTree>
    <p:extLst>
      <p:ext uri="{BB962C8B-B14F-4D97-AF65-F5344CB8AC3E}">
        <p14:creationId xmlns:p14="http://schemas.microsoft.com/office/powerpoint/2010/main" val="19823581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634A2B-4449-4675-ACEA-3E93DF01ED8F}"/>
              </a:ext>
            </a:extLst>
          </p:cNvPr>
          <p:cNvSpPr>
            <a:spLocks noGrp="1"/>
          </p:cNvSpPr>
          <p:nvPr>
            <p:ph type="title"/>
          </p:nvPr>
        </p:nvSpPr>
        <p:spPr/>
        <p:txBody>
          <a:bodyPr/>
          <a:lstStyle/>
          <a:p>
            <a:r>
              <a:rPr lang="nl-NL" dirty="0"/>
              <a:t>WHOA voorkomen?</a:t>
            </a:r>
          </a:p>
        </p:txBody>
      </p:sp>
      <p:sp>
        <p:nvSpPr>
          <p:cNvPr id="3" name="Tijdelijke aanduiding voor inhoud 2">
            <a:extLst>
              <a:ext uri="{FF2B5EF4-FFF2-40B4-BE49-F238E27FC236}">
                <a16:creationId xmlns:a16="http://schemas.microsoft.com/office/drawing/2014/main" id="{BEE2B58B-A32F-4AD2-8142-CA341F4C4C05}"/>
              </a:ext>
            </a:extLst>
          </p:cNvPr>
          <p:cNvSpPr>
            <a:spLocks noGrp="1"/>
          </p:cNvSpPr>
          <p:nvPr>
            <p:ph idx="1"/>
          </p:nvPr>
        </p:nvSpPr>
        <p:spPr>
          <a:xfrm>
            <a:off x="1261872" y="2061275"/>
            <a:ext cx="8595360" cy="4118862"/>
          </a:xfrm>
        </p:spPr>
        <p:txBody>
          <a:bodyPr>
            <a:normAutofit/>
          </a:bodyPr>
          <a:lstStyle/>
          <a:p>
            <a:r>
              <a:rPr lang="nl-NL" dirty="0"/>
              <a:t>Moet de schuldenaar voorafgaand aan een WHOA procedure de aandeelhouder in de gelegenheid stellen om te </a:t>
            </a:r>
            <a:r>
              <a:rPr lang="nl-NL" dirty="0" err="1"/>
              <a:t>funden</a:t>
            </a:r>
            <a:r>
              <a:rPr lang="nl-NL" dirty="0"/>
              <a:t>? Voor welk bedrag?</a:t>
            </a:r>
          </a:p>
          <a:p>
            <a:endParaRPr lang="nl-NL" dirty="0"/>
          </a:p>
          <a:p>
            <a:r>
              <a:rPr lang="nl-NL" dirty="0"/>
              <a:t>Kunnen aandeelhouders het aanbieden van een akkoord voorkomen?</a:t>
            </a:r>
          </a:p>
          <a:p>
            <a:endParaRPr lang="nl-NL" dirty="0"/>
          </a:p>
          <a:p>
            <a:r>
              <a:rPr lang="nl-NL" dirty="0"/>
              <a:t>Kunnen aandeelhouders de uitvoering van een akkoord blokkeren?</a:t>
            </a:r>
          </a:p>
          <a:p>
            <a:endParaRPr lang="nl-NL" dirty="0"/>
          </a:p>
        </p:txBody>
      </p:sp>
    </p:spTree>
    <p:extLst>
      <p:ext uri="{BB962C8B-B14F-4D97-AF65-F5344CB8AC3E}">
        <p14:creationId xmlns:p14="http://schemas.microsoft.com/office/powerpoint/2010/main" val="33519975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634A2B-4449-4675-ACEA-3E93DF01ED8F}"/>
              </a:ext>
            </a:extLst>
          </p:cNvPr>
          <p:cNvSpPr>
            <a:spLocks noGrp="1"/>
          </p:cNvSpPr>
          <p:nvPr>
            <p:ph type="title"/>
          </p:nvPr>
        </p:nvSpPr>
        <p:spPr>
          <a:xfrm>
            <a:off x="1261872" y="365760"/>
            <a:ext cx="9692640" cy="1325562"/>
          </a:xfrm>
        </p:spPr>
        <p:txBody>
          <a:bodyPr/>
          <a:lstStyle/>
          <a:p>
            <a:endParaRPr lang="nl-NL" dirty="0"/>
          </a:p>
        </p:txBody>
      </p:sp>
      <p:sp>
        <p:nvSpPr>
          <p:cNvPr id="3" name="Tijdelijke aanduiding voor inhoud 2">
            <a:extLst>
              <a:ext uri="{FF2B5EF4-FFF2-40B4-BE49-F238E27FC236}">
                <a16:creationId xmlns:a16="http://schemas.microsoft.com/office/drawing/2014/main" id="{BEE2B58B-A32F-4AD2-8142-CA341F4C4C05}"/>
              </a:ext>
            </a:extLst>
          </p:cNvPr>
          <p:cNvSpPr>
            <a:spLocks noGrp="1"/>
          </p:cNvSpPr>
          <p:nvPr>
            <p:ph idx="1"/>
          </p:nvPr>
        </p:nvSpPr>
        <p:spPr>
          <a:xfrm>
            <a:off x="1261872" y="2061275"/>
            <a:ext cx="8595360" cy="4118862"/>
          </a:xfrm>
        </p:spPr>
        <p:txBody>
          <a:bodyPr>
            <a:normAutofit/>
          </a:bodyPr>
          <a:lstStyle/>
          <a:p>
            <a:pPr marL="0" indent="0">
              <a:buNone/>
            </a:pPr>
            <a:r>
              <a:rPr lang="nl-NL" dirty="0"/>
              <a:t>RESOR N.V.</a:t>
            </a:r>
          </a:p>
          <a:p>
            <a:pPr marL="0" indent="0">
              <a:buNone/>
            </a:pPr>
            <a:r>
              <a:rPr lang="nl-NL" dirty="0"/>
              <a:t>Esther Oppedijk van Veen</a:t>
            </a:r>
          </a:p>
          <a:p>
            <a:pPr marL="0" indent="0">
              <a:buNone/>
            </a:pPr>
            <a:r>
              <a:rPr lang="nl-NL" dirty="0">
                <a:hlinkClick r:id="rId3"/>
              </a:rPr>
              <a:t>esther.oppedijkvanveen@resor.nl</a:t>
            </a:r>
            <a:endParaRPr lang="nl-NL" dirty="0"/>
          </a:p>
          <a:p>
            <a:pPr marL="0" indent="0">
              <a:buNone/>
            </a:pPr>
            <a:r>
              <a:rPr lang="nl-NL" dirty="0"/>
              <a:t>+31205709032/+31622627379</a:t>
            </a:r>
          </a:p>
        </p:txBody>
      </p:sp>
    </p:spTree>
    <p:extLst>
      <p:ext uri="{BB962C8B-B14F-4D97-AF65-F5344CB8AC3E}">
        <p14:creationId xmlns:p14="http://schemas.microsoft.com/office/powerpoint/2010/main" val="3624914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634A2B-4449-4675-ACEA-3E93DF01ED8F}"/>
              </a:ext>
            </a:extLst>
          </p:cNvPr>
          <p:cNvSpPr>
            <a:spLocks noGrp="1"/>
          </p:cNvSpPr>
          <p:nvPr>
            <p:ph type="title"/>
          </p:nvPr>
        </p:nvSpPr>
        <p:spPr/>
        <p:txBody>
          <a:bodyPr/>
          <a:lstStyle/>
          <a:p>
            <a:r>
              <a:rPr lang="nl-NL" dirty="0"/>
              <a:t>Wanneer naar de rechter?</a:t>
            </a:r>
          </a:p>
        </p:txBody>
      </p:sp>
      <p:sp>
        <p:nvSpPr>
          <p:cNvPr id="3" name="Tijdelijke aanduiding voor inhoud 2">
            <a:extLst>
              <a:ext uri="{FF2B5EF4-FFF2-40B4-BE49-F238E27FC236}">
                <a16:creationId xmlns:a16="http://schemas.microsoft.com/office/drawing/2014/main" id="{BEE2B58B-A32F-4AD2-8142-CA341F4C4C05}"/>
              </a:ext>
            </a:extLst>
          </p:cNvPr>
          <p:cNvSpPr>
            <a:spLocks noGrp="1"/>
          </p:cNvSpPr>
          <p:nvPr>
            <p:ph idx="1"/>
          </p:nvPr>
        </p:nvSpPr>
        <p:spPr>
          <a:xfrm>
            <a:off x="1261872" y="2061274"/>
            <a:ext cx="9881410" cy="4430965"/>
          </a:xfrm>
        </p:spPr>
        <p:txBody>
          <a:bodyPr>
            <a:normAutofit/>
          </a:bodyPr>
          <a:lstStyle/>
          <a:p>
            <a:r>
              <a:rPr lang="nl-NL" dirty="0"/>
              <a:t>Uitgangspunt: beperkte betrokkenheid rechter</a:t>
            </a:r>
          </a:p>
          <a:p>
            <a:endParaRPr lang="nl-NL" dirty="0"/>
          </a:p>
          <a:p>
            <a:r>
              <a:rPr lang="nl-NL" dirty="0"/>
              <a:t>Aantal relevante momenten:</a:t>
            </a:r>
          </a:p>
          <a:p>
            <a:endParaRPr lang="nl-NL" dirty="0"/>
          </a:p>
          <a:p>
            <a:pPr lvl="1"/>
            <a:r>
              <a:rPr lang="nl-NL" sz="2200" b="1" u="sng" dirty="0"/>
              <a:t>Niet</a:t>
            </a:r>
            <a:r>
              <a:rPr lang="nl-NL" sz="2200" dirty="0"/>
              <a:t> bij aanvang van de procedure</a:t>
            </a:r>
          </a:p>
          <a:p>
            <a:pPr lvl="1"/>
            <a:r>
              <a:rPr lang="nl-NL" sz="2200" dirty="0"/>
              <a:t>Benoeming herstructureringsdeskundige</a:t>
            </a:r>
          </a:p>
          <a:p>
            <a:pPr lvl="1"/>
            <a:r>
              <a:rPr lang="nl-NL" sz="2200" dirty="0"/>
              <a:t>Afkondiging afkoelingsperiode</a:t>
            </a:r>
          </a:p>
          <a:p>
            <a:pPr lvl="1"/>
            <a:r>
              <a:rPr lang="nl-NL" sz="2200" dirty="0"/>
              <a:t>Vroegtijdige beslissingen</a:t>
            </a:r>
          </a:p>
          <a:p>
            <a:pPr lvl="1"/>
            <a:r>
              <a:rPr lang="nl-NL" sz="2200" dirty="0"/>
              <a:t>Maatregelen ter beveiliging belangen schuldeisers/aandeelhouders</a:t>
            </a:r>
          </a:p>
          <a:p>
            <a:pPr lvl="1"/>
            <a:r>
              <a:rPr lang="nl-NL" sz="2200" dirty="0"/>
              <a:t>Homologatie van het akkoord</a:t>
            </a:r>
            <a:endParaRPr lang="nl-NL" dirty="0"/>
          </a:p>
          <a:p>
            <a:pPr marL="0" indent="0">
              <a:buNone/>
            </a:pPr>
            <a:endParaRPr lang="nl-NL" dirty="0"/>
          </a:p>
          <a:p>
            <a:endParaRPr lang="nl-NL" dirty="0"/>
          </a:p>
        </p:txBody>
      </p:sp>
    </p:spTree>
    <p:extLst>
      <p:ext uri="{BB962C8B-B14F-4D97-AF65-F5344CB8AC3E}">
        <p14:creationId xmlns:p14="http://schemas.microsoft.com/office/powerpoint/2010/main" val="2189233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634A2B-4449-4675-ACEA-3E93DF01ED8F}"/>
              </a:ext>
            </a:extLst>
          </p:cNvPr>
          <p:cNvSpPr>
            <a:spLocks noGrp="1"/>
          </p:cNvSpPr>
          <p:nvPr>
            <p:ph type="title"/>
          </p:nvPr>
        </p:nvSpPr>
        <p:spPr/>
        <p:txBody>
          <a:bodyPr/>
          <a:lstStyle/>
          <a:p>
            <a:r>
              <a:rPr lang="nl-NL" dirty="0"/>
              <a:t>Bevoegde rechter?</a:t>
            </a:r>
          </a:p>
        </p:txBody>
      </p:sp>
      <p:sp>
        <p:nvSpPr>
          <p:cNvPr id="3" name="Tijdelijke aanduiding voor inhoud 2">
            <a:extLst>
              <a:ext uri="{FF2B5EF4-FFF2-40B4-BE49-F238E27FC236}">
                <a16:creationId xmlns:a16="http://schemas.microsoft.com/office/drawing/2014/main" id="{BEE2B58B-A32F-4AD2-8142-CA341F4C4C05}"/>
              </a:ext>
            </a:extLst>
          </p:cNvPr>
          <p:cNvSpPr>
            <a:spLocks noGrp="1"/>
          </p:cNvSpPr>
          <p:nvPr>
            <p:ph idx="1"/>
          </p:nvPr>
        </p:nvSpPr>
        <p:spPr>
          <a:xfrm>
            <a:off x="1261872" y="2061274"/>
            <a:ext cx="9692640" cy="4430965"/>
          </a:xfrm>
        </p:spPr>
        <p:txBody>
          <a:bodyPr>
            <a:normAutofit/>
          </a:bodyPr>
          <a:lstStyle/>
          <a:p>
            <a:pPr marL="0" indent="0">
              <a:buNone/>
            </a:pPr>
            <a:r>
              <a:rPr lang="nl-NL" dirty="0"/>
              <a:t>Openbare akkoordprocedure</a:t>
            </a:r>
          </a:p>
          <a:p>
            <a:pPr lvl="1"/>
            <a:endParaRPr lang="nl-NL" sz="2200" dirty="0"/>
          </a:p>
          <a:p>
            <a:pPr lvl="1"/>
            <a:r>
              <a:rPr lang="nl-NL" sz="2200" dirty="0"/>
              <a:t>Rechtsmacht indien COMI van de schuldenaar in Nederland is gelegen</a:t>
            </a:r>
          </a:p>
          <a:p>
            <a:pPr lvl="1"/>
            <a:endParaRPr lang="nl-NL" dirty="0"/>
          </a:p>
          <a:p>
            <a:pPr marL="0" indent="0">
              <a:buNone/>
            </a:pPr>
            <a:r>
              <a:rPr lang="nl-NL" dirty="0"/>
              <a:t>Besloten akkoordprocedure</a:t>
            </a:r>
          </a:p>
          <a:p>
            <a:pPr marL="0" indent="0">
              <a:buNone/>
            </a:pPr>
            <a:endParaRPr lang="nl-NL" dirty="0"/>
          </a:p>
          <a:p>
            <a:pPr lvl="1"/>
            <a:r>
              <a:rPr lang="nl-NL" sz="2200" dirty="0"/>
              <a:t>Rechtsmacht te bepalen op basis van artikel 3 Rv</a:t>
            </a:r>
          </a:p>
          <a:p>
            <a:pPr lvl="1"/>
            <a:endParaRPr lang="nl-NL" dirty="0"/>
          </a:p>
          <a:p>
            <a:pPr marL="0" indent="0">
              <a:buNone/>
            </a:pPr>
            <a:endParaRPr lang="nl-NL" dirty="0"/>
          </a:p>
          <a:p>
            <a:endParaRPr lang="nl-NL" dirty="0"/>
          </a:p>
        </p:txBody>
      </p:sp>
    </p:spTree>
    <p:extLst>
      <p:ext uri="{BB962C8B-B14F-4D97-AF65-F5344CB8AC3E}">
        <p14:creationId xmlns:p14="http://schemas.microsoft.com/office/powerpoint/2010/main" val="1475277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634A2B-4449-4675-ACEA-3E93DF01ED8F}"/>
              </a:ext>
            </a:extLst>
          </p:cNvPr>
          <p:cNvSpPr>
            <a:spLocks noGrp="1"/>
          </p:cNvSpPr>
          <p:nvPr>
            <p:ph type="title"/>
          </p:nvPr>
        </p:nvSpPr>
        <p:spPr/>
        <p:txBody>
          <a:bodyPr/>
          <a:lstStyle/>
          <a:p>
            <a:r>
              <a:rPr lang="nl-NL" dirty="0"/>
              <a:t>Bevoegde rechter? (vervolg)</a:t>
            </a:r>
          </a:p>
        </p:txBody>
      </p:sp>
      <p:sp>
        <p:nvSpPr>
          <p:cNvPr id="3" name="Tijdelijke aanduiding voor inhoud 2">
            <a:extLst>
              <a:ext uri="{FF2B5EF4-FFF2-40B4-BE49-F238E27FC236}">
                <a16:creationId xmlns:a16="http://schemas.microsoft.com/office/drawing/2014/main" id="{BEE2B58B-A32F-4AD2-8142-CA341F4C4C05}"/>
              </a:ext>
            </a:extLst>
          </p:cNvPr>
          <p:cNvSpPr>
            <a:spLocks noGrp="1"/>
          </p:cNvSpPr>
          <p:nvPr>
            <p:ph idx="1"/>
          </p:nvPr>
        </p:nvSpPr>
        <p:spPr>
          <a:xfrm>
            <a:off x="1261872" y="2061275"/>
            <a:ext cx="8595360" cy="4118862"/>
          </a:xfrm>
        </p:spPr>
        <p:txBody>
          <a:bodyPr>
            <a:normAutofit/>
          </a:bodyPr>
          <a:lstStyle/>
          <a:p>
            <a:pPr marL="0" indent="0">
              <a:buNone/>
            </a:pPr>
            <a:endParaRPr lang="nl-NL" dirty="0"/>
          </a:p>
          <a:p>
            <a:pPr marL="0" indent="0">
              <a:buNone/>
            </a:pPr>
            <a:r>
              <a:rPr lang="nl-NL" dirty="0"/>
              <a:t>Gespecialiseerde rechter?</a:t>
            </a:r>
          </a:p>
          <a:p>
            <a:pPr lvl="1"/>
            <a:endParaRPr lang="nl-NL" dirty="0"/>
          </a:p>
          <a:p>
            <a:r>
              <a:rPr lang="nl-NL" dirty="0"/>
              <a:t>Niet de Ondernemingskamer maar een WHOA pool</a:t>
            </a:r>
          </a:p>
          <a:p>
            <a:pPr marL="0" indent="0">
              <a:buNone/>
            </a:pPr>
            <a:endParaRPr lang="nl-NL" dirty="0"/>
          </a:p>
          <a:p>
            <a:endParaRPr lang="nl-NL" dirty="0"/>
          </a:p>
        </p:txBody>
      </p:sp>
    </p:spTree>
    <p:extLst>
      <p:ext uri="{BB962C8B-B14F-4D97-AF65-F5344CB8AC3E}">
        <p14:creationId xmlns:p14="http://schemas.microsoft.com/office/powerpoint/2010/main" val="1809596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634A2B-4449-4675-ACEA-3E93DF01ED8F}"/>
              </a:ext>
            </a:extLst>
          </p:cNvPr>
          <p:cNvSpPr>
            <a:spLocks noGrp="1"/>
          </p:cNvSpPr>
          <p:nvPr>
            <p:ph type="title"/>
          </p:nvPr>
        </p:nvSpPr>
        <p:spPr/>
        <p:txBody>
          <a:bodyPr/>
          <a:lstStyle/>
          <a:p>
            <a:r>
              <a:rPr lang="nl-NL" dirty="0"/>
              <a:t>Bevoegde rechter? (vervolg)</a:t>
            </a:r>
          </a:p>
        </p:txBody>
      </p:sp>
      <p:sp>
        <p:nvSpPr>
          <p:cNvPr id="3" name="Tijdelijke aanduiding voor inhoud 2">
            <a:extLst>
              <a:ext uri="{FF2B5EF4-FFF2-40B4-BE49-F238E27FC236}">
                <a16:creationId xmlns:a16="http://schemas.microsoft.com/office/drawing/2014/main" id="{BEE2B58B-A32F-4AD2-8142-CA341F4C4C05}"/>
              </a:ext>
            </a:extLst>
          </p:cNvPr>
          <p:cNvSpPr>
            <a:spLocks noGrp="1"/>
          </p:cNvSpPr>
          <p:nvPr>
            <p:ph idx="1"/>
          </p:nvPr>
        </p:nvSpPr>
        <p:spPr>
          <a:xfrm>
            <a:off x="1261872" y="2061275"/>
            <a:ext cx="8595360" cy="4118862"/>
          </a:xfrm>
        </p:spPr>
        <p:txBody>
          <a:bodyPr>
            <a:normAutofit/>
          </a:bodyPr>
          <a:lstStyle/>
          <a:p>
            <a:r>
              <a:rPr lang="nl-NL" dirty="0"/>
              <a:t>Geen hoger beroep en cassatie open</a:t>
            </a:r>
          </a:p>
          <a:p>
            <a:pPr marL="0" indent="0">
              <a:buNone/>
            </a:pPr>
            <a:endParaRPr lang="nl-NL" dirty="0"/>
          </a:p>
          <a:p>
            <a:pPr lvl="1"/>
            <a:r>
              <a:rPr lang="nl-NL" sz="2200" dirty="0"/>
              <a:t>Wel prejudiciële vragen aan de Hoge Raad</a:t>
            </a:r>
          </a:p>
          <a:p>
            <a:pPr lvl="1"/>
            <a:r>
              <a:rPr lang="nl-NL" sz="2200" dirty="0"/>
              <a:t>Wel cassatie in het belang der wet</a:t>
            </a:r>
          </a:p>
          <a:p>
            <a:endParaRPr lang="nl-NL" dirty="0"/>
          </a:p>
          <a:p>
            <a:r>
              <a:rPr lang="nl-NL" dirty="0"/>
              <a:t>Opschorting faillissementsaanvraag</a:t>
            </a:r>
          </a:p>
        </p:txBody>
      </p:sp>
    </p:spTree>
    <p:extLst>
      <p:ext uri="{BB962C8B-B14F-4D97-AF65-F5344CB8AC3E}">
        <p14:creationId xmlns:p14="http://schemas.microsoft.com/office/powerpoint/2010/main" val="2949740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634A2B-4449-4675-ACEA-3E93DF01ED8F}"/>
              </a:ext>
            </a:extLst>
          </p:cNvPr>
          <p:cNvSpPr>
            <a:spLocks noGrp="1"/>
          </p:cNvSpPr>
          <p:nvPr>
            <p:ph type="title"/>
          </p:nvPr>
        </p:nvSpPr>
        <p:spPr/>
        <p:txBody>
          <a:bodyPr/>
          <a:lstStyle/>
          <a:p>
            <a:r>
              <a:rPr lang="nl-NL" dirty="0"/>
              <a:t>Geen verplichte procesvertegenwoordiging</a:t>
            </a:r>
          </a:p>
        </p:txBody>
      </p:sp>
      <p:sp>
        <p:nvSpPr>
          <p:cNvPr id="3" name="Tijdelijke aanduiding voor inhoud 2">
            <a:extLst>
              <a:ext uri="{FF2B5EF4-FFF2-40B4-BE49-F238E27FC236}">
                <a16:creationId xmlns:a16="http://schemas.microsoft.com/office/drawing/2014/main" id="{BEE2B58B-A32F-4AD2-8142-CA341F4C4C05}"/>
              </a:ext>
            </a:extLst>
          </p:cNvPr>
          <p:cNvSpPr>
            <a:spLocks noGrp="1"/>
          </p:cNvSpPr>
          <p:nvPr>
            <p:ph idx="1"/>
          </p:nvPr>
        </p:nvSpPr>
        <p:spPr>
          <a:xfrm>
            <a:off x="1261872" y="2061275"/>
            <a:ext cx="8595360" cy="4118862"/>
          </a:xfrm>
        </p:spPr>
        <p:txBody>
          <a:bodyPr>
            <a:normAutofit/>
          </a:bodyPr>
          <a:lstStyle/>
          <a:p>
            <a:endParaRPr lang="nl-NL" dirty="0"/>
          </a:p>
          <a:p>
            <a:r>
              <a:rPr lang="nl-NL" dirty="0"/>
              <a:t>Voor het indienen van verzoekschriften onder de WHOA is geen advocaat nodig</a:t>
            </a:r>
          </a:p>
          <a:p>
            <a:endParaRPr lang="nl-NL" dirty="0"/>
          </a:p>
          <a:p>
            <a:r>
              <a:rPr lang="nl-NL" dirty="0"/>
              <a:t>Reden: toegankelijkheid vergroten</a:t>
            </a:r>
          </a:p>
        </p:txBody>
      </p:sp>
    </p:spTree>
    <p:extLst>
      <p:ext uri="{BB962C8B-B14F-4D97-AF65-F5344CB8AC3E}">
        <p14:creationId xmlns:p14="http://schemas.microsoft.com/office/powerpoint/2010/main" val="73772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634A2B-4449-4675-ACEA-3E93DF01ED8F}"/>
              </a:ext>
            </a:extLst>
          </p:cNvPr>
          <p:cNvSpPr>
            <a:spLocks noGrp="1"/>
          </p:cNvSpPr>
          <p:nvPr>
            <p:ph type="title"/>
          </p:nvPr>
        </p:nvSpPr>
        <p:spPr/>
        <p:txBody>
          <a:bodyPr/>
          <a:lstStyle/>
          <a:p>
            <a:r>
              <a:rPr lang="nl-NL" dirty="0"/>
              <a:t>Opening WHOA procedure</a:t>
            </a:r>
          </a:p>
        </p:txBody>
      </p:sp>
      <p:sp>
        <p:nvSpPr>
          <p:cNvPr id="3" name="Tijdelijke aanduiding voor inhoud 2">
            <a:extLst>
              <a:ext uri="{FF2B5EF4-FFF2-40B4-BE49-F238E27FC236}">
                <a16:creationId xmlns:a16="http://schemas.microsoft.com/office/drawing/2014/main" id="{BEE2B58B-A32F-4AD2-8142-CA341F4C4C05}"/>
              </a:ext>
            </a:extLst>
          </p:cNvPr>
          <p:cNvSpPr>
            <a:spLocks noGrp="1"/>
          </p:cNvSpPr>
          <p:nvPr>
            <p:ph idx="1"/>
          </p:nvPr>
        </p:nvSpPr>
        <p:spPr>
          <a:xfrm>
            <a:off x="1261872" y="2061275"/>
            <a:ext cx="9819416" cy="4118862"/>
          </a:xfrm>
        </p:spPr>
        <p:txBody>
          <a:bodyPr>
            <a:normAutofit/>
          </a:bodyPr>
          <a:lstStyle/>
          <a:p>
            <a:r>
              <a:rPr lang="nl-NL" dirty="0"/>
              <a:t>Geen betrokkenheid rechter</a:t>
            </a:r>
          </a:p>
          <a:p>
            <a:pPr marL="0" indent="0">
              <a:buNone/>
            </a:pPr>
            <a:endParaRPr lang="nl-NL" dirty="0"/>
          </a:p>
          <a:p>
            <a:r>
              <a:rPr lang="nl-NL" dirty="0"/>
              <a:t>Deponering verklaring bij de rechtbank door schuldenaar</a:t>
            </a:r>
          </a:p>
          <a:p>
            <a:pPr marL="0" indent="0">
              <a:buNone/>
            </a:pPr>
            <a:endParaRPr lang="nl-NL" dirty="0"/>
          </a:p>
          <a:p>
            <a:r>
              <a:rPr lang="nl-NL" dirty="0"/>
              <a:t>Geen toets of schuldenaar voldoet aan pre-insolventiecriterium</a:t>
            </a:r>
          </a:p>
          <a:p>
            <a:pPr marL="0" indent="0">
              <a:buNone/>
            </a:pPr>
            <a:endParaRPr lang="nl-NL" dirty="0"/>
          </a:p>
          <a:p>
            <a:r>
              <a:rPr lang="nl-NL" dirty="0"/>
              <a:t>Geen goedkeuring aandeelhouder(s) nodig</a:t>
            </a:r>
          </a:p>
          <a:p>
            <a:pPr marL="0" indent="0">
              <a:buNone/>
            </a:pPr>
            <a:endParaRPr lang="nl-NL" dirty="0"/>
          </a:p>
          <a:p>
            <a:endParaRPr lang="nl-NL" dirty="0"/>
          </a:p>
        </p:txBody>
      </p:sp>
    </p:spTree>
    <p:extLst>
      <p:ext uri="{BB962C8B-B14F-4D97-AF65-F5344CB8AC3E}">
        <p14:creationId xmlns:p14="http://schemas.microsoft.com/office/powerpoint/2010/main" val="2576384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634A2B-4449-4675-ACEA-3E93DF01ED8F}"/>
              </a:ext>
            </a:extLst>
          </p:cNvPr>
          <p:cNvSpPr>
            <a:spLocks noGrp="1"/>
          </p:cNvSpPr>
          <p:nvPr>
            <p:ph type="title"/>
          </p:nvPr>
        </p:nvSpPr>
        <p:spPr/>
        <p:txBody>
          <a:bodyPr/>
          <a:lstStyle/>
          <a:p>
            <a:r>
              <a:rPr lang="nl-NL" dirty="0"/>
              <a:t>Herstructureringsdeskundige</a:t>
            </a:r>
          </a:p>
        </p:txBody>
      </p:sp>
      <p:sp>
        <p:nvSpPr>
          <p:cNvPr id="3" name="Tijdelijke aanduiding voor inhoud 2">
            <a:extLst>
              <a:ext uri="{FF2B5EF4-FFF2-40B4-BE49-F238E27FC236}">
                <a16:creationId xmlns:a16="http://schemas.microsoft.com/office/drawing/2014/main" id="{BEE2B58B-A32F-4AD2-8142-CA341F4C4C05}"/>
              </a:ext>
            </a:extLst>
          </p:cNvPr>
          <p:cNvSpPr>
            <a:spLocks noGrp="1"/>
          </p:cNvSpPr>
          <p:nvPr>
            <p:ph idx="1"/>
          </p:nvPr>
        </p:nvSpPr>
        <p:spPr>
          <a:xfrm>
            <a:off x="1261871" y="2061275"/>
            <a:ext cx="9692639" cy="4118862"/>
          </a:xfrm>
        </p:spPr>
        <p:txBody>
          <a:bodyPr>
            <a:normAutofit/>
          </a:bodyPr>
          <a:lstStyle/>
          <a:p>
            <a:r>
              <a:rPr lang="nl-NL" dirty="0"/>
              <a:t>Initiatiefrecht voor schuldeisers en aandeelhouders</a:t>
            </a:r>
          </a:p>
          <a:p>
            <a:endParaRPr lang="nl-NL" dirty="0"/>
          </a:p>
          <a:p>
            <a:r>
              <a:rPr lang="nl-NL" dirty="0"/>
              <a:t>Verzoek om benoeming herstructureringsdeskundige</a:t>
            </a:r>
          </a:p>
          <a:p>
            <a:endParaRPr lang="nl-NL" dirty="0"/>
          </a:p>
          <a:p>
            <a:r>
              <a:rPr lang="nl-NL" dirty="0"/>
              <a:t>Taak: voorbereiden en in stemming brengen van akkoord</a:t>
            </a:r>
          </a:p>
          <a:p>
            <a:endParaRPr lang="nl-NL" dirty="0"/>
          </a:p>
          <a:p>
            <a:r>
              <a:rPr lang="nl-NL" dirty="0"/>
              <a:t>Voorwaarde voor toewijzing verzoek: staat van pre-insolventie</a:t>
            </a:r>
          </a:p>
          <a:p>
            <a:endParaRPr lang="nl-NL" dirty="0"/>
          </a:p>
          <a:p>
            <a:pPr marL="0" indent="0">
              <a:buNone/>
            </a:pPr>
            <a:endParaRPr lang="nl-NL" dirty="0"/>
          </a:p>
          <a:p>
            <a:endParaRPr lang="nl-NL" dirty="0"/>
          </a:p>
          <a:p>
            <a:endParaRPr lang="nl-NL" dirty="0"/>
          </a:p>
          <a:p>
            <a:endParaRPr lang="nl-NL" dirty="0"/>
          </a:p>
        </p:txBody>
      </p:sp>
    </p:spTree>
    <p:extLst>
      <p:ext uri="{BB962C8B-B14F-4D97-AF65-F5344CB8AC3E}">
        <p14:creationId xmlns:p14="http://schemas.microsoft.com/office/powerpoint/2010/main" val="3241516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634A2B-4449-4675-ACEA-3E93DF01ED8F}"/>
              </a:ext>
            </a:extLst>
          </p:cNvPr>
          <p:cNvSpPr>
            <a:spLocks noGrp="1"/>
          </p:cNvSpPr>
          <p:nvPr>
            <p:ph type="title"/>
          </p:nvPr>
        </p:nvSpPr>
        <p:spPr/>
        <p:txBody>
          <a:bodyPr/>
          <a:lstStyle/>
          <a:p>
            <a:r>
              <a:rPr lang="nl-NL" dirty="0"/>
              <a:t>Herstructureringsdeskundige (vervolg)</a:t>
            </a:r>
          </a:p>
        </p:txBody>
      </p:sp>
      <p:sp>
        <p:nvSpPr>
          <p:cNvPr id="3" name="Tijdelijke aanduiding voor inhoud 2">
            <a:extLst>
              <a:ext uri="{FF2B5EF4-FFF2-40B4-BE49-F238E27FC236}">
                <a16:creationId xmlns:a16="http://schemas.microsoft.com/office/drawing/2014/main" id="{BEE2B58B-A32F-4AD2-8142-CA341F4C4C05}"/>
              </a:ext>
            </a:extLst>
          </p:cNvPr>
          <p:cNvSpPr>
            <a:spLocks noGrp="1"/>
          </p:cNvSpPr>
          <p:nvPr>
            <p:ph idx="1"/>
          </p:nvPr>
        </p:nvSpPr>
        <p:spPr>
          <a:xfrm>
            <a:off x="1261871" y="2061274"/>
            <a:ext cx="9989898" cy="4430965"/>
          </a:xfrm>
        </p:spPr>
        <p:txBody>
          <a:bodyPr>
            <a:normAutofit/>
          </a:bodyPr>
          <a:lstStyle/>
          <a:p>
            <a:r>
              <a:rPr lang="nl-NL" dirty="0"/>
              <a:t>Toegang tot de volledige bedrijfsadministratie en bedrijfsinformatie</a:t>
            </a:r>
          </a:p>
          <a:p>
            <a:pPr marL="0" indent="0">
              <a:buNone/>
            </a:pPr>
            <a:endParaRPr lang="nl-NL" dirty="0"/>
          </a:p>
          <a:p>
            <a:r>
              <a:rPr lang="nl-NL" dirty="0"/>
              <a:t>de schuldenaar moet de herstructureringsdeskundige gevraagd en ongevraagd alle inlichtingen verschaffen en medewerking verlenen</a:t>
            </a:r>
          </a:p>
          <a:p>
            <a:pPr marL="0" indent="0">
              <a:buNone/>
            </a:pPr>
            <a:endParaRPr lang="nl-NL" dirty="0"/>
          </a:p>
          <a:p>
            <a:r>
              <a:rPr lang="nl-NL" dirty="0"/>
              <a:t>Geldt ook voor werknemers, bestuurders, commissarissen en aandeelhouders</a:t>
            </a:r>
          </a:p>
          <a:p>
            <a:endParaRPr lang="nl-NL" dirty="0"/>
          </a:p>
          <a:p>
            <a:endParaRPr lang="nl-NL" dirty="0"/>
          </a:p>
          <a:p>
            <a:endParaRPr lang="nl-NL" dirty="0"/>
          </a:p>
        </p:txBody>
      </p:sp>
    </p:spTree>
    <p:extLst>
      <p:ext uri="{BB962C8B-B14F-4D97-AF65-F5344CB8AC3E}">
        <p14:creationId xmlns:p14="http://schemas.microsoft.com/office/powerpoint/2010/main" val="3244769606"/>
      </p:ext>
    </p:extLst>
  </p:cSld>
  <p:clrMapOvr>
    <a:masterClrMapping/>
  </p:clrMapOvr>
</p:sld>
</file>

<file path=ppt/theme/theme1.xml><?xml version="1.0" encoding="utf-8"?>
<a:theme xmlns:a="http://schemas.openxmlformats.org/drawingml/2006/main" name="Weergeven">
  <a:themeElements>
    <a:clrScheme name="Weergeven">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Weergeven">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Weergeven">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spDef>
      <a:spPr>
        <a:solidFill>
          <a:schemeClr val="bg1">
            <a:lumMod val="50000"/>
            <a:lumOff val="50000"/>
          </a:schemeClr>
        </a:solidFill>
        <a:ln>
          <a:noFill/>
        </a:ln>
      </a:spPr>
      <a:body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Weergave</Template>
  <TotalTime>0</TotalTime>
  <Words>604</Words>
  <Application>Microsoft Office PowerPoint</Application>
  <PresentationFormat>Breedbeeld</PresentationFormat>
  <Paragraphs>148</Paragraphs>
  <Slides>18</Slides>
  <Notes>18</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18</vt:i4>
      </vt:variant>
    </vt:vector>
  </HeadingPairs>
  <TitlesOfParts>
    <vt:vector size="25" baseType="lpstr">
      <vt:lpstr>Arial</vt:lpstr>
      <vt:lpstr>Calibri</vt:lpstr>
      <vt:lpstr>Century Schoolbook</vt:lpstr>
      <vt:lpstr>Symbol</vt:lpstr>
      <vt:lpstr>Times New Roman</vt:lpstr>
      <vt:lpstr>Wingdings 2</vt:lpstr>
      <vt:lpstr>Weergeven</vt:lpstr>
      <vt:lpstr>De WHOA en de Litigator </vt:lpstr>
      <vt:lpstr>Wanneer naar de rechter?</vt:lpstr>
      <vt:lpstr>Bevoegde rechter?</vt:lpstr>
      <vt:lpstr>Bevoegde rechter? (vervolg)</vt:lpstr>
      <vt:lpstr>Bevoegde rechter? (vervolg)</vt:lpstr>
      <vt:lpstr>Geen verplichte procesvertegenwoordiging</vt:lpstr>
      <vt:lpstr>Opening WHOA procedure</vt:lpstr>
      <vt:lpstr>Herstructureringsdeskundige</vt:lpstr>
      <vt:lpstr>Herstructureringsdeskundige (vervolg)</vt:lpstr>
      <vt:lpstr>Herstructureringsdeskundige (vervolg)</vt:lpstr>
      <vt:lpstr>Vroegtijdige beslissingen</vt:lpstr>
      <vt:lpstr>Voorzieningen</vt:lpstr>
      <vt:lpstr>Homologatie</vt:lpstr>
      <vt:lpstr>Homologatie (vervolg)</vt:lpstr>
      <vt:lpstr>Homologatie (vervolg)</vt:lpstr>
      <vt:lpstr>Homologatie (vervolg)</vt:lpstr>
      <vt:lpstr>WHOA voorkomen?</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2019-11-04T17:24:46Z</dcterms:created>
  <dcterms:modified xsi:type="dcterms:W3CDTF">2019-11-05T08:30:18Z</dcterms:modified>
</cp:coreProperties>
</file>